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Raleway"/>
      <p:regular r:id="rId39"/>
      <p:bold r:id="rId40"/>
      <p:italic r:id="rId41"/>
      <p:boldItalic r:id="rId42"/>
    </p:embeddedFont>
    <p:embeddedFont>
      <p:font typeface="Lat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bold.fntdata"/><Relationship Id="rId20" Type="http://schemas.openxmlformats.org/officeDocument/2006/relationships/slide" Target="slides/slide15.xml"/><Relationship Id="rId42" Type="http://schemas.openxmlformats.org/officeDocument/2006/relationships/font" Target="fonts/Raleway-boldItalic.fntdata"/><Relationship Id="rId41" Type="http://schemas.openxmlformats.org/officeDocument/2006/relationships/font" Target="fonts/Raleway-italic.fntdata"/><Relationship Id="rId22" Type="http://schemas.openxmlformats.org/officeDocument/2006/relationships/slide" Target="slides/slide17.xml"/><Relationship Id="rId44" Type="http://schemas.openxmlformats.org/officeDocument/2006/relationships/font" Target="fonts/Lato-bold.fntdata"/><Relationship Id="rId21" Type="http://schemas.openxmlformats.org/officeDocument/2006/relationships/slide" Target="slides/slide16.xml"/><Relationship Id="rId43" Type="http://schemas.openxmlformats.org/officeDocument/2006/relationships/font" Target="fonts/Lato-regular.fntdata"/><Relationship Id="rId24" Type="http://schemas.openxmlformats.org/officeDocument/2006/relationships/slide" Target="slides/slide19.xml"/><Relationship Id="rId46" Type="http://schemas.openxmlformats.org/officeDocument/2006/relationships/font" Target="fonts/Lato-boldItalic.fntdata"/><Relationship Id="rId23" Type="http://schemas.openxmlformats.org/officeDocument/2006/relationships/slide" Target="slides/slide18.xml"/><Relationship Id="rId45"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aleway-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png>
</file>

<file path=ppt/media/image15.jpg>
</file>

<file path=ppt/media/image16.png>
</file>

<file path=ppt/media/image17.png>
</file>

<file path=ppt/media/image18.pn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png>
</file>

<file path=ppt/media/image34.jpg>
</file>

<file path=ppt/media/image35.jpg>
</file>

<file path=ppt/media/image36.jpg>
</file>

<file path=ppt/media/image37.jpg>
</file>

<file path=ppt/media/image38.jpg>
</file>

<file path=ppt/media/image39.jpg>
</file>

<file path=ppt/media/image4.png>
</file>

<file path=ppt/media/image40.jpg>
</file>

<file path=ppt/media/image41.jpg>
</file>

<file path=ppt/media/image42.png>
</file>

<file path=ppt/media/image43.jpg>
</file>

<file path=ppt/media/image4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6fa3c898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a3c8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cae1a2a9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cae1a2a9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cae1a2a9c6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cae1a2a9c6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cae1a2a9c6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cae1a2a9c6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cae1a2a9c6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cae1a2a9c6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cae1a2a9c6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cae1a2a9c6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cae1a2a9c6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cae1a2a9c6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cae1a2a9c6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cae1a2a9c6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cae1a2a9c6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cae1a2a9c6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cae1a2a9c6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cae1a2a9c6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cae1a2a9c6_4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cae1a2a9c6_4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6fa3c898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6fa3c89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cae1a2a9c6_4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cae1a2a9c6_4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cae1a2a9c6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cae1a2a9c6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cae1a2a9c6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cae1a2a9c6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cae1a2a9c6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cae1a2a9c6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cae1a2a9c6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cae1a2a9c6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cae1a2a9c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cae1a2a9c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cae1a2a9c6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cae1a2a9c6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cae1a2a9c6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cae1a2a9c6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cae1a2a9c6_4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cae1a2a9c6_4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cae1a2a9c6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cae1a2a9c6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bd4dae532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bd4dae532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cae1a2a9c6_4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cae1a2a9c6_4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cae1a2a9c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cae1a2a9c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bd4dae532f_9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bd4dae532f_9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bd4dae532f_9_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bd4dae532f_9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c6fa3c898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c6fa3c89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bd4dae532f_2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bd4dae532f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bd4dae532f_2_1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bd4dae532f_2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bd4dae532f_2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bd4dae532f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bd4dae532f_2_13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bd4dae532f_2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bd4dae532f_2_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bd4dae532f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
    <p:bg>
      <p:bgPr>
        <a:solidFill>
          <a:srgbClr val="FFFFFF"/>
        </a:solidFill>
      </p:bgPr>
    </p:bg>
    <p:spTree>
      <p:nvGrpSpPr>
        <p:cNvPr id="68" name="Shape 68"/>
        <p:cNvGrpSpPr/>
        <p:nvPr/>
      </p:nvGrpSpPr>
      <p:grpSpPr>
        <a:xfrm>
          <a:off x="0" y="0"/>
          <a:ext cx="0" cy="0"/>
          <a:chOff x="0" y="0"/>
          <a:chExt cx="0" cy="0"/>
        </a:xfrm>
      </p:grpSpPr>
      <p:sp>
        <p:nvSpPr>
          <p:cNvPr id="69" name="Google Shape;69;p13"/>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0" y="0"/>
            <a:ext cx="4583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txBox="1"/>
          <p:nvPr>
            <p:ph type="title"/>
          </p:nvPr>
        </p:nvSpPr>
        <p:spPr>
          <a:xfrm>
            <a:off x="363750" y="554850"/>
            <a:ext cx="3855900" cy="40338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72" name="Google Shape;72;p13"/>
          <p:cNvSpPr txBox="1"/>
          <p:nvPr>
            <p:ph idx="1" type="body"/>
          </p:nvPr>
        </p:nvSpPr>
        <p:spPr>
          <a:xfrm>
            <a:off x="4947374" y="554850"/>
            <a:ext cx="3855900" cy="4033800"/>
          </a:xfrm>
          <a:prstGeom prst="rect">
            <a:avLst/>
          </a:prstGeom>
          <a:noFill/>
        </p:spPr>
        <p:txBody>
          <a:bodyPr anchorCtr="0" anchor="ctr" bIns="91425" lIns="91425" spcFirstLastPara="1" rIns="91425" wrap="square" tIns="91425">
            <a:noAutofit/>
          </a:bodyPr>
          <a:lstStyle>
            <a:lvl1pPr indent="-330200" lvl="0" marL="457200" algn="l">
              <a:lnSpc>
                <a:spcPct val="115000"/>
              </a:lnSpc>
              <a:spcBef>
                <a:spcPts val="0"/>
              </a:spcBef>
              <a:spcAft>
                <a:spcPts val="0"/>
              </a:spcAft>
              <a:buClr>
                <a:schemeClr val="dk2"/>
              </a:buClr>
              <a:buSzPts val="1600"/>
              <a:buChar char="●"/>
              <a:defRPr sz="16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73" name="Google Shape;73;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p:cSld name="AUTOLAYOUT_4">
    <p:bg>
      <p:bgPr>
        <a:solidFill>
          <a:srgbClr val="FFFFFF"/>
        </a:solidFill>
      </p:bgPr>
    </p:bg>
    <p:spTree>
      <p:nvGrpSpPr>
        <p:cNvPr id="74" name="Shape 74"/>
        <p:cNvGrpSpPr/>
        <p:nvPr/>
      </p:nvGrpSpPr>
      <p:grpSpPr>
        <a:xfrm>
          <a:off x="0" y="0"/>
          <a:ext cx="0" cy="0"/>
          <a:chOff x="0" y="0"/>
          <a:chExt cx="0" cy="0"/>
        </a:xfrm>
      </p:grpSpPr>
      <p:sp>
        <p:nvSpPr>
          <p:cNvPr id="75" name="Google Shape;75;p14"/>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2140800" y="3781876"/>
            <a:ext cx="4862400" cy="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2140800" y="1237413"/>
            <a:ext cx="4862400" cy="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txBox="1"/>
          <p:nvPr>
            <p:ph type="title"/>
          </p:nvPr>
        </p:nvSpPr>
        <p:spPr>
          <a:xfrm>
            <a:off x="2140800" y="1630500"/>
            <a:ext cx="4862400" cy="18825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Clr>
                <a:srgbClr val="0D47A1"/>
              </a:buClr>
              <a:buSzPts val="4000"/>
              <a:buNone/>
              <a:defRPr b="1" sz="4000">
                <a:solidFill>
                  <a:schemeClr val="dk1"/>
                </a:solidFill>
              </a:defRPr>
            </a:lvl1pPr>
            <a:lvl2pPr lvl="1" algn="ctr">
              <a:lnSpc>
                <a:spcPct val="100000"/>
              </a:lnSpc>
              <a:spcBef>
                <a:spcPts val="0"/>
              </a:spcBef>
              <a:spcAft>
                <a:spcPts val="0"/>
              </a:spcAft>
              <a:buClr>
                <a:srgbClr val="0D47A1"/>
              </a:buClr>
              <a:buSzPts val="4000"/>
              <a:buNone/>
              <a:defRPr b="1" sz="4000">
                <a:solidFill>
                  <a:schemeClr val="dk1"/>
                </a:solidFill>
              </a:defRPr>
            </a:lvl2pPr>
            <a:lvl3pPr lvl="2" algn="ctr">
              <a:lnSpc>
                <a:spcPct val="100000"/>
              </a:lnSpc>
              <a:spcBef>
                <a:spcPts val="0"/>
              </a:spcBef>
              <a:spcAft>
                <a:spcPts val="0"/>
              </a:spcAft>
              <a:buClr>
                <a:srgbClr val="0D47A1"/>
              </a:buClr>
              <a:buSzPts val="4000"/>
              <a:buNone/>
              <a:defRPr b="1" sz="4000">
                <a:solidFill>
                  <a:schemeClr val="dk1"/>
                </a:solidFill>
              </a:defRPr>
            </a:lvl3pPr>
            <a:lvl4pPr lvl="3" algn="ctr">
              <a:lnSpc>
                <a:spcPct val="100000"/>
              </a:lnSpc>
              <a:spcBef>
                <a:spcPts val="0"/>
              </a:spcBef>
              <a:spcAft>
                <a:spcPts val="0"/>
              </a:spcAft>
              <a:buClr>
                <a:srgbClr val="0D47A1"/>
              </a:buClr>
              <a:buSzPts val="4000"/>
              <a:buNone/>
              <a:defRPr b="1" sz="4000">
                <a:solidFill>
                  <a:schemeClr val="dk1"/>
                </a:solidFill>
              </a:defRPr>
            </a:lvl4pPr>
            <a:lvl5pPr lvl="4" algn="ctr">
              <a:lnSpc>
                <a:spcPct val="100000"/>
              </a:lnSpc>
              <a:spcBef>
                <a:spcPts val="0"/>
              </a:spcBef>
              <a:spcAft>
                <a:spcPts val="0"/>
              </a:spcAft>
              <a:buClr>
                <a:srgbClr val="0D47A1"/>
              </a:buClr>
              <a:buSzPts val="4000"/>
              <a:buNone/>
              <a:defRPr b="1" sz="4000">
                <a:solidFill>
                  <a:schemeClr val="dk1"/>
                </a:solidFill>
              </a:defRPr>
            </a:lvl5pPr>
            <a:lvl6pPr lvl="5" algn="ctr">
              <a:lnSpc>
                <a:spcPct val="100000"/>
              </a:lnSpc>
              <a:spcBef>
                <a:spcPts val="0"/>
              </a:spcBef>
              <a:spcAft>
                <a:spcPts val="0"/>
              </a:spcAft>
              <a:buClr>
                <a:srgbClr val="0D47A1"/>
              </a:buClr>
              <a:buSzPts val="4000"/>
              <a:buNone/>
              <a:defRPr b="1" sz="4000">
                <a:solidFill>
                  <a:schemeClr val="dk1"/>
                </a:solidFill>
              </a:defRPr>
            </a:lvl6pPr>
            <a:lvl7pPr lvl="6" algn="ctr">
              <a:lnSpc>
                <a:spcPct val="100000"/>
              </a:lnSpc>
              <a:spcBef>
                <a:spcPts val="0"/>
              </a:spcBef>
              <a:spcAft>
                <a:spcPts val="0"/>
              </a:spcAft>
              <a:buClr>
                <a:srgbClr val="0D47A1"/>
              </a:buClr>
              <a:buSzPts val="4000"/>
              <a:buNone/>
              <a:defRPr b="1" sz="4000">
                <a:solidFill>
                  <a:schemeClr val="dk1"/>
                </a:solidFill>
              </a:defRPr>
            </a:lvl7pPr>
            <a:lvl8pPr lvl="7" algn="ctr">
              <a:lnSpc>
                <a:spcPct val="100000"/>
              </a:lnSpc>
              <a:spcBef>
                <a:spcPts val="0"/>
              </a:spcBef>
              <a:spcAft>
                <a:spcPts val="0"/>
              </a:spcAft>
              <a:buClr>
                <a:srgbClr val="0D47A1"/>
              </a:buClr>
              <a:buSzPts val="4000"/>
              <a:buNone/>
              <a:defRPr b="1" sz="4000">
                <a:solidFill>
                  <a:schemeClr val="dk1"/>
                </a:solidFill>
              </a:defRPr>
            </a:lvl8pPr>
            <a:lvl9pPr lvl="8" algn="ctr">
              <a:lnSpc>
                <a:spcPct val="100000"/>
              </a:lnSpc>
              <a:spcBef>
                <a:spcPts val="0"/>
              </a:spcBef>
              <a:spcAft>
                <a:spcPts val="0"/>
              </a:spcAft>
              <a:buClr>
                <a:srgbClr val="0D47A1"/>
              </a:buClr>
              <a:buSzPts val="4000"/>
              <a:buNone/>
              <a:defRPr b="1" sz="4000">
                <a:solidFill>
                  <a:schemeClr val="dk1"/>
                </a:solidFill>
              </a:defRPr>
            </a:lvl9pPr>
          </a:lstStyle>
          <a:p/>
        </p:txBody>
      </p:sp>
      <p:sp>
        <p:nvSpPr>
          <p:cNvPr id="79" name="Google Shape;79;p14"/>
          <p:cNvSpPr txBox="1"/>
          <p:nvPr>
            <p:ph idx="12" type="sldNum"/>
          </p:nvPr>
        </p:nvSpPr>
        <p:spPr>
          <a:xfrm>
            <a:off x="8497999" y="4688759"/>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1"/>
                </a:solidFill>
              </a:defRPr>
            </a:lvl1pPr>
            <a:lvl2pPr lvl="1" algn="r">
              <a:lnSpc>
                <a:spcPct val="100000"/>
              </a:lnSpc>
              <a:spcAft>
                <a:spcPts val="0"/>
              </a:spcAft>
              <a:buNone/>
              <a:defRPr sz="1000">
                <a:solidFill>
                  <a:schemeClr val="dk1"/>
                </a:solidFill>
              </a:defRPr>
            </a:lvl2pPr>
            <a:lvl3pPr lvl="2" algn="r">
              <a:lnSpc>
                <a:spcPct val="100000"/>
              </a:lnSpc>
              <a:spcAft>
                <a:spcPts val="0"/>
              </a:spcAft>
              <a:buNone/>
              <a:defRPr sz="1000">
                <a:solidFill>
                  <a:schemeClr val="dk1"/>
                </a:solidFill>
              </a:defRPr>
            </a:lvl3pPr>
            <a:lvl4pPr lvl="3" algn="r">
              <a:lnSpc>
                <a:spcPct val="100000"/>
              </a:lnSpc>
              <a:spcAft>
                <a:spcPts val="0"/>
              </a:spcAft>
              <a:buNone/>
              <a:defRPr sz="1000">
                <a:solidFill>
                  <a:schemeClr val="dk1"/>
                </a:solidFill>
              </a:defRPr>
            </a:lvl4pPr>
            <a:lvl5pPr lvl="4" algn="r">
              <a:lnSpc>
                <a:spcPct val="100000"/>
              </a:lnSpc>
              <a:spcAft>
                <a:spcPts val="0"/>
              </a:spcAft>
              <a:buNone/>
              <a:defRPr sz="1000">
                <a:solidFill>
                  <a:schemeClr val="dk1"/>
                </a:solidFill>
              </a:defRPr>
            </a:lvl5pPr>
            <a:lvl6pPr lvl="5" algn="r">
              <a:lnSpc>
                <a:spcPct val="100000"/>
              </a:lnSpc>
              <a:spcAft>
                <a:spcPts val="0"/>
              </a:spcAft>
              <a:buNone/>
              <a:defRPr sz="1000">
                <a:solidFill>
                  <a:schemeClr val="dk1"/>
                </a:solidFill>
              </a:defRPr>
            </a:lvl6pPr>
            <a:lvl7pPr lvl="6" algn="r">
              <a:lnSpc>
                <a:spcPct val="100000"/>
              </a:lnSpc>
              <a:spcAft>
                <a:spcPts val="0"/>
              </a:spcAft>
              <a:buNone/>
              <a:defRPr sz="1000">
                <a:solidFill>
                  <a:schemeClr val="dk1"/>
                </a:solidFill>
              </a:defRPr>
            </a:lvl7pPr>
            <a:lvl8pPr lvl="7" algn="r">
              <a:lnSpc>
                <a:spcPct val="100000"/>
              </a:lnSpc>
              <a:spcAft>
                <a:spcPts val="0"/>
              </a:spcAft>
              <a:buNone/>
              <a:defRPr sz="1000">
                <a:solidFill>
                  <a:schemeClr val="dk1"/>
                </a:solidFill>
              </a:defRPr>
            </a:lvl8pPr>
            <a:lvl9pPr lvl="8" algn="r">
              <a:lnSpc>
                <a:spcPct val="100000"/>
              </a:lnSpc>
              <a:spcAft>
                <a:spcPts val="0"/>
              </a:spcAft>
              <a:buNone/>
              <a:defRPr sz="10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AUTOLAYOUT_5">
    <p:bg>
      <p:bgPr>
        <a:solidFill>
          <a:srgbClr val="FFFFFF"/>
        </a:solidFill>
      </p:bgPr>
    </p:bg>
    <p:spTree>
      <p:nvGrpSpPr>
        <p:cNvPr id="80" name="Shape 80"/>
        <p:cNvGrpSpPr/>
        <p:nvPr/>
      </p:nvGrpSpPr>
      <p:grpSpPr>
        <a:xfrm>
          <a:off x="0" y="0"/>
          <a:ext cx="0" cy="0"/>
          <a:chOff x="0" y="0"/>
          <a:chExt cx="0" cy="0"/>
        </a:xfrm>
      </p:grpSpPr>
      <p:sp>
        <p:nvSpPr>
          <p:cNvPr id="81" name="Google Shape;81;p15"/>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p:nvPr/>
        </p:nvSpPr>
        <p:spPr>
          <a:xfrm>
            <a:off x="188400" y="188400"/>
            <a:ext cx="8767200" cy="47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p:nvPr/>
        </p:nvSpPr>
        <p:spPr>
          <a:xfrm>
            <a:off x="282600" y="282600"/>
            <a:ext cx="8578800" cy="4578300"/>
          </a:xfrm>
          <a:prstGeom prst="rect">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 name="Google Shape;84;p15"/>
          <p:cNvCxnSpPr/>
          <p:nvPr/>
        </p:nvCxnSpPr>
        <p:spPr>
          <a:xfrm>
            <a:off x="282600" y="4607275"/>
            <a:ext cx="423000" cy="0"/>
          </a:xfrm>
          <a:prstGeom prst="straightConnector1">
            <a:avLst/>
          </a:prstGeom>
          <a:noFill/>
          <a:ln cap="flat" cmpd="sng" w="19050">
            <a:solidFill>
              <a:schemeClr val="lt1"/>
            </a:solidFill>
            <a:prstDash val="solid"/>
            <a:round/>
            <a:headEnd len="sm" w="sm" type="none"/>
            <a:tailEnd len="sm" w="sm" type="none"/>
          </a:ln>
        </p:spPr>
      </p:cxnSp>
      <p:cxnSp>
        <p:nvCxnSpPr>
          <p:cNvPr id="85" name="Google Shape;85;p15"/>
          <p:cNvCxnSpPr/>
          <p:nvPr/>
        </p:nvCxnSpPr>
        <p:spPr>
          <a:xfrm>
            <a:off x="8438400" y="536225"/>
            <a:ext cx="423000" cy="0"/>
          </a:xfrm>
          <a:prstGeom prst="straightConnector1">
            <a:avLst/>
          </a:prstGeom>
          <a:noFill/>
          <a:ln cap="flat" cmpd="sng" w="19050">
            <a:solidFill>
              <a:schemeClr val="lt1"/>
            </a:solidFill>
            <a:prstDash val="solid"/>
            <a:round/>
            <a:headEnd len="sm" w="sm" type="none"/>
            <a:tailEnd len="sm" w="sm" type="none"/>
          </a:ln>
        </p:spPr>
      </p:cxnSp>
      <p:sp>
        <p:nvSpPr>
          <p:cNvPr id="86" name="Google Shape;86;p15"/>
          <p:cNvSpPr txBox="1"/>
          <p:nvPr>
            <p:ph type="title"/>
          </p:nvPr>
        </p:nvSpPr>
        <p:spPr>
          <a:xfrm>
            <a:off x="1960500" y="1897200"/>
            <a:ext cx="5223000" cy="9807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2400">
                <a:solidFill>
                  <a:schemeClr val="lt1"/>
                </a:solidFill>
              </a:defRPr>
            </a:lvl1pPr>
            <a:lvl2pPr lvl="1" algn="ctr">
              <a:lnSpc>
                <a:spcPct val="100000"/>
              </a:lnSpc>
              <a:spcBef>
                <a:spcPts val="0"/>
              </a:spcBef>
              <a:spcAft>
                <a:spcPts val="0"/>
              </a:spcAft>
              <a:buNone/>
              <a:defRPr b="1" sz="2400">
                <a:solidFill>
                  <a:schemeClr val="lt1"/>
                </a:solidFill>
              </a:defRPr>
            </a:lvl2pPr>
            <a:lvl3pPr lvl="2" algn="ctr">
              <a:lnSpc>
                <a:spcPct val="100000"/>
              </a:lnSpc>
              <a:spcBef>
                <a:spcPts val="0"/>
              </a:spcBef>
              <a:spcAft>
                <a:spcPts val="0"/>
              </a:spcAft>
              <a:buNone/>
              <a:defRPr b="1" sz="2400">
                <a:solidFill>
                  <a:schemeClr val="lt1"/>
                </a:solidFill>
              </a:defRPr>
            </a:lvl3pPr>
            <a:lvl4pPr lvl="3" algn="ctr">
              <a:lnSpc>
                <a:spcPct val="100000"/>
              </a:lnSpc>
              <a:spcBef>
                <a:spcPts val="0"/>
              </a:spcBef>
              <a:spcAft>
                <a:spcPts val="0"/>
              </a:spcAft>
              <a:buNone/>
              <a:defRPr b="1" sz="2400">
                <a:solidFill>
                  <a:schemeClr val="lt1"/>
                </a:solidFill>
              </a:defRPr>
            </a:lvl4pPr>
            <a:lvl5pPr lvl="4" algn="ctr">
              <a:lnSpc>
                <a:spcPct val="100000"/>
              </a:lnSpc>
              <a:spcBef>
                <a:spcPts val="0"/>
              </a:spcBef>
              <a:spcAft>
                <a:spcPts val="0"/>
              </a:spcAft>
              <a:buNone/>
              <a:defRPr b="1" sz="2400">
                <a:solidFill>
                  <a:schemeClr val="lt1"/>
                </a:solidFill>
              </a:defRPr>
            </a:lvl5pPr>
            <a:lvl6pPr lvl="5" algn="ctr">
              <a:lnSpc>
                <a:spcPct val="100000"/>
              </a:lnSpc>
              <a:spcBef>
                <a:spcPts val="0"/>
              </a:spcBef>
              <a:spcAft>
                <a:spcPts val="0"/>
              </a:spcAft>
              <a:buNone/>
              <a:defRPr b="1" sz="2400">
                <a:solidFill>
                  <a:schemeClr val="lt1"/>
                </a:solidFill>
              </a:defRPr>
            </a:lvl6pPr>
            <a:lvl7pPr lvl="6" algn="ctr">
              <a:lnSpc>
                <a:spcPct val="100000"/>
              </a:lnSpc>
              <a:spcBef>
                <a:spcPts val="0"/>
              </a:spcBef>
              <a:spcAft>
                <a:spcPts val="0"/>
              </a:spcAft>
              <a:buNone/>
              <a:defRPr b="1" sz="2400">
                <a:solidFill>
                  <a:schemeClr val="lt1"/>
                </a:solidFill>
              </a:defRPr>
            </a:lvl7pPr>
            <a:lvl8pPr lvl="7" algn="ctr">
              <a:lnSpc>
                <a:spcPct val="100000"/>
              </a:lnSpc>
              <a:spcBef>
                <a:spcPts val="0"/>
              </a:spcBef>
              <a:spcAft>
                <a:spcPts val="0"/>
              </a:spcAft>
              <a:buNone/>
              <a:defRPr b="1" sz="2400">
                <a:solidFill>
                  <a:schemeClr val="lt1"/>
                </a:solidFill>
              </a:defRPr>
            </a:lvl8pPr>
            <a:lvl9pPr lvl="8" algn="ctr">
              <a:lnSpc>
                <a:spcPct val="100000"/>
              </a:lnSpc>
              <a:spcBef>
                <a:spcPts val="0"/>
              </a:spcBef>
              <a:spcAft>
                <a:spcPts val="0"/>
              </a:spcAft>
              <a:buNone/>
              <a:defRPr b="1" sz="2400">
                <a:solidFill>
                  <a:schemeClr val="lt1"/>
                </a:solidFill>
              </a:defRPr>
            </a:lvl9pPr>
          </a:lstStyle>
          <a:p/>
        </p:txBody>
      </p:sp>
      <p:sp>
        <p:nvSpPr>
          <p:cNvPr id="87" name="Google Shape;87;p1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3.jpg"/><Relationship Id="rId4" Type="http://schemas.openxmlformats.org/officeDocument/2006/relationships/image" Target="../media/image15.jpg"/><Relationship Id="rId5"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3.jpg"/><Relationship Id="rId4" Type="http://schemas.openxmlformats.org/officeDocument/2006/relationships/image" Target="../media/image7.jpg"/><Relationship Id="rId5" Type="http://schemas.openxmlformats.org/officeDocument/2006/relationships/image" Target="../media/image2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8.jpg"/><Relationship Id="rId4" Type="http://schemas.openxmlformats.org/officeDocument/2006/relationships/image" Target="../media/image12.jpg"/><Relationship Id="rId5"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0.jpg"/><Relationship Id="rId4" Type="http://schemas.openxmlformats.org/officeDocument/2006/relationships/image" Target="../media/image13.jpg"/><Relationship Id="rId5"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6.jpg"/><Relationship Id="rId4" Type="http://schemas.openxmlformats.org/officeDocument/2006/relationships/image" Target="../media/image21.jpg"/><Relationship Id="rId5" Type="http://schemas.openxmlformats.org/officeDocument/2006/relationships/image" Target="../media/image3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3.jpg"/><Relationship Id="rId4" Type="http://schemas.openxmlformats.org/officeDocument/2006/relationships/image" Target="../media/image20.jpg"/><Relationship Id="rId5" Type="http://schemas.openxmlformats.org/officeDocument/2006/relationships/image" Target="../media/image1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28.jpg"/><Relationship Id="rId4" Type="http://schemas.openxmlformats.org/officeDocument/2006/relationships/image" Target="../media/image23.jpg"/><Relationship Id="rId5" Type="http://schemas.openxmlformats.org/officeDocument/2006/relationships/image" Target="../media/image3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13.jpg"/><Relationship Id="rId4" Type="http://schemas.openxmlformats.org/officeDocument/2006/relationships/image" Target="../media/image29.jpg"/><Relationship Id="rId5" Type="http://schemas.openxmlformats.org/officeDocument/2006/relationships/image" Target="../media/image2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24.jpg"/><Relationship Id="rId4" Type="http://schemas.openxmlformats.org/officeDocument/2006/relationships/image" Target="../media/image27.jpg"/><Relationship Id="rId5" Type="http://schemas.openxmlformats.org/officeDocument/2006/relationships/image" Target="../media/image2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24.jpg"/><Relationship Id="rId4" Type="http://schemas.openxmlformats.org/officeDocument/2006/relationships/image" Target="../media/image32.jpg"/><Relationship Id="rId5"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37.jpg"/><Relationship Id="rId4" Type="http://schemas.openxmlformats.org/officeDocument/2006/relationships/image" Target="../media/image24.jpg"/><Relationship Id="rId5" Type="http://schemas.openxmlformats.org/officeDocument/2006/relationships/image" Target="../media/image35.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4.jpg"/><Relationship Id="rId4" Type="http://schemas.openxmlformats.org/officeDocument/2006/relationships/image" Target="../media/image22.jpg"/><Relationship Id="rId5" Type="http://schemas.openxmlformats.org/officeDocument/2006/relationships/image" Target="../media/image34.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24.jpg"/><Relationship Id="rId4" Type="http://schemas.openxmlformats.org/officeDocument/2006/relationships/image" Target="../media/image44.jpg"/><Relationship Id="rId5" Type="http://schemas.openxmlformats.org/officeDocument/2006/relationships/image" Target="../media/image4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39.jpg"/><Relationship Id="rId4" Type="http://schemas.openxmlformats.org/officeDocument/2006/relationships/image" Target="../media/image24.jpg"/><Relationship Id="rId5" Type="http://schemas.openxmlformats.org/officeDocument/2006/relationships/image" Target="../media/image38.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43.jpg"/><Relationship Id="rId4" Type="http://schemas.openxmlformats.org/officeDocument/2006/relationships/image" Target="../media/image39.jpg"/><Relationship Id="rId5" Type="http://schemas.openxmlformats.org/officeDocument/2006/relationships/image" Target="../media/image3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hyperlink" Target="https://arxiv.org/pdf/1705.08086.pdf"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43.jpg"/><Relationship Id="rId4" Type="http://schemas.openxmlformats.org/officeDocument/2006/relationships/image" Target="../media/image41.jpg"/><Relationship Id="rId5" Type="http://schemas.openxmlformats.org/officeDocument/2006/relationships/image" Target="../media/image44.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8.png"/><Relationship Id="rId4" Type="http://schemas.openxmlformats.org/officeDocument/2006/relationships/image" Target="../media/image9.png"/><Relationship Id="rId5" Type="http://schemas.openxmlformats.org/officeDocument/2006/relationships/image" Target="../media/image14.png"/><Relationship Id="rId6" Type="http://schemas.openxmlformats.org/officeDocument/2006/relationships/image" Target="../media/image33.png"/><Relationship Id="rId7"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Style Transfer</a:t>
            </a:r>
            <a:endParaRPr/>
          </a:p>
        </p:txBody>
      </p:sp>
      <p:sp>
        <p:nvSpPr>
          <p:cNvPr id="93" name="Google Shape;93;p16"/>
          <p:cNvSpPr txBox="1"/>
          <p:nvPr>
            <p:ph idx="1" type="subTitle"/>
          </p:nvPr>
        </p:nvSpPr>
        <p:spPr>
          <a:xfrm>
            <a:off x="2394400" y="1597525"/>
            <a:ext cx="6403500" cy="303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500"/>
              <a:t>Team Athenians</a:t>
            </a:r>
            <a:endParaRPr b="1" sz="2500"/>
          </a:p>
          <a:p>
            <a:pPr indent="0" lvl="0" marL="0" rtl="0" algn="l">
              <a:spcBef>
                <a:spcPts val="0"/>
              </a:spcBef>
              <a:spcAft>
                <a:spcPts val="0"/>
              </a:spcAft>
              <a:buNone/>
            </a:pPr>
            <a:r>
              <a:t/>
            </a:r>
            <a:endParaRPr/>
          </a:p>
          <a:p>
            <a:pPr indent="0" lvl="0" marL="0" rtl="0" algn="l">
              <a:spcBef>
                <a:spcPts val="0"/>
              </a:spcBef>
              <a:spcAft>
                <a:spcPts val="0"/>
              </a:spcAft>
              <a:buNone/>
            </a:pPr>
            <a:r>
              <a:rPr lang="en"/>
              <a:t>Pranav Kirsur: 2018101070</a:t>
            </a:r>
            <a:endParaRPr/>
          </a:p>
          <a:p>
            <a:pPr indent="0" lvl="0" marL="0" rtl="0" algn="l">
              <a:spcBef>
                <a:spcPts val="0"/>
              </a:spcBef>
              <a:spcAft>
                <a:spcPts val="0"/>
              </a:spcAft>
              <a:buNone/>
            </a:pPr>
            <a:r>
              <a:rPr lang="en"/>
              <a:t>Avani Gupta: 2019121004</a:t>
            </a:r>
            <a:endParaRPr/>
          </a:p>
          <a:p>
            <a:pPr indent="0" lvl="0" marL="0" rtl="0" algn="l">
              <a:spcBef>
                <a:spcPts val="0"/>
              </a:spcBef>
              <a:spcAft>
                <a:spcPts val="0"/>
              </a:spcAft>
              <a:buNone/>
            </a:pPr>
            <a:r>
              <a:rPr lang="en"/>
              <a:t>Pranav Tadimeti: 2018101055</a:t>
            </a:r>
            <a:endParaRPr/>
          </a:p>
          <a:p>
            <a:pPr indent="0" lvl="0" marL="0" rtl="0" algn="l">
              <a:spcBef>
                <a:spcPts val="0"/>
              </a:spcBef>
              <a:spcAft>
                <a:spcPts val="0"/>
              </a:spcAft>
              <a:buNone/>
            </a:pPr>
            <a:r>
              <a:rPr lang="en"/>
              <a:t>Nivedita Rufus: 2019702002</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Mentor TA: </a:t>
            </a:r>
            <a:r>
              <a:rPr lang="en"/>
              <a:t>Gowri Lekshmy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5"/>
          <p:cNvSpPr txBox="1"/>
          <p:nvPr>
            <p:ph type="title"/>
          </p:nvPr>
        </p:nvSpPr>
        <p:spPr>
          <a:xfrm>
            <a:off x="363750" y="554850"/>
            <a:ext cx="3855900" cy="403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Work done till now….</a:t>
            </a:r>
            <a:endParaRPr/>
          </a:p>
        </p:txBody>
      </p:sp>
      <p:sp>
        <p:nvSpPr>
          <p:cNvPr id="161" name="Google Shape;161;p25"/>
          <p:cNvSpPr txBox="1"/>
          <p:nvPr>
            <p:ph idx="1" type="body"/>
          </p:nvPr>
        </p:nvSpPr>
        <p:spPr>
          <a:xfrm>
            <a:off x="4947374" y="554850"/>
            <a:ext cx="3855900" cy="4033800"/>
          </a:xfrm>
          <a:prstGeom prst="rect">
            <a:avLst/>
          </a:prstGeom>
        </p:spPr>
        <p:txBody>
          <a:bodyPr anchorCtr="0" anchor="ctr" bIns="91425" lIns="91425" spcFirstLastPara="1" rIns="91425" wrap="square" tIns="91425">
            <a:noAutofit/>
          </a:bodyPr>
          <a:lstStyle/>
          <a:p>
            <a:pPr indent="-330200" lvl="0" marL="457200" rtl="0" algn="l">
              <a:spcBef>
                <a:spcPts val="0"/>
              </a:spcBef>
              <a:spcAft>
                <a:spcPts val="0"/>
              </a:spcAft>
              <a:buSzPts val="1600"/>
              <a:buChar char="●"/>
            </a:pPr>
            <a:r>
              <a:rPr lang="en"/>
              <a:t>Single</a:t>
            </a:r>
            <a:r>
              <a:rPr lang="en"/>
              <a:t> Level Stylisation</a:t>
            </a:r>
            <a:endParaRPr/>
          </a:p>
          <a:p>
            <a:pPr indent="-330200" lvl="0" marL="457200" rtl="0" algn="l">
              <a:spcBef>
                <a:spcPts val="0"/>
              </a:spcBef>
              <a:spcAft>
                <a:spcPts val="0"/>
              </a:spcAft>
              <a:buSzPts val="1600"/>
              <a:buChar char="●"/>
            </a:pPr>
            <a:r>
              <a:rPr lang="en"/>
              <a:t>Modules coded:</a:t>
            </a:r>
            <a:endParaRPr/>
          </a:p>
          <a:p>
            <a:pPr indent="-317500" lvl="1" marL="914400" rtl="0" algn="l">
              <a:spcBef>
                <a:spcPts val="0"/>
              </a:spcBef>
              <a:spcAft>
                <a:spcPts val="0"/>
              </a:spcAft>
              <a:buSzPts val="1400"/>
              <a:buChar char="○"/>
            </a:pPr>
            <a:r>
              <a:rPr lang="en"/>
              <a:t>Dataloader</a:t>
            </a:r>
            <a:endParaRPr/>
          </a:p>
          <a:p>
            <a:pPr indent="-317500" lvl="1" marL="914400" rtl="0" algn="l">
              <a:spcBef>
                <a:spcPts val="0"/>
              </a:spcBef>
              <a:spcAft>
                <a:spcPts val="0"/>
              </a:spcAft>
              <a:buSzPts val="1400"/>
              <a:buChar char="○"/>
            </a:pPr>
            <a:r>
              <a:rPr lang="en"/>
              <a:t>Reconstruction Decoder</a:t>
            </a:r>
            <a:endParaRPr/>
          </a:p>
          <a:p>
            <a:pPr indent="-317500" lvl="1" marL="914400" rtl="0" algn="l">
              <a:spcBef>
                <a:spcPts val="0"/>
              </a:spcBef>
              <a:spcAft>
                <a:spcPts val="0"/>
              </a:spcAft>
              <a:buSzPts val="1400"/>
              <a:buChar char="○"/>
            </a:pPr>
            <a:r>
              <a:rPr lang="en"/>
              <a:t>WCT transforms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txBox="1"/>
          <p:nvPr>
            <p:ph type="title"/>
          </p:nvPr>
        </p:nvSpPr>
        <p:spPr>
          <a:xfrm>
            <a:off x="363750" y="554850"/>
            <a:ext cx="3855900" cy="403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Method of Experimentation</a:t>
            </a:r>
            <a:endParaRPr/>
          </a:p>
        </p:txBody>
      </p:sp>
      <p:sp>
        <p:nvSpPr>
          <p:cNvPr id="167" name="Google Shape;167;p26"/>
          <p:cNvSpPr txBox="1"/>
          <p:nvPr>
            <p:ph idx="1" type="body"/>
          </p:nvPr>
        </p:nvSpPr>
        <p:spPr>
          <a:xfrm>
            <a:off x="4947374" y="554850"/>
            <a:ext cx="3855900" cy="4033800"/>
          </a:xfrm>
          <a:prstGeom prst="rect">
            <a:avLst/>
          </a:prstGeom>
        </p:spPr>
        <p:txBody>
          <a:bodyPr anchorCtr="0" anchor="ctr" bIns="91425" lIns="91425" spcFirstLastPara="1" rIns="91425" wrap="square" tIns="91425">
            <a:noAutofit/>
          </a:bodyPr>
          <a:lstStyle/>
          <a:p>
            <a:pPr indent="-330200" lvl="0" marL="457200" rtl="0" algn="l">
              <a:spcBef>
                <a:spcPts val="0"/>
              </a:spcBef>
              <a:spcAft>
                <a:spcPts val="0"/>
              </a:spcAft>
              <a:buSzPts val="1600"/>
              <a:buChar char="●"/>
            </a:pPr>
            <a:r>
              <a:rPr lang="en"/>
              <a:t>Tried single level stylisation on various style and content images combinations.</a:t>
            </a:r>
            <a:endParaRPr/>
          </a:p>
          <a:p>
            <a:pPr indent="-330200" lvl="0" marL="457200" rtl="0" algn="l">
              <a:spcBef>
                <a:spcPts val="0"/>
              </a:spcBef>
              <a:spcAft>
                <a:spcPts val="0"/>
              </a:spcAft>
              <a:buSzPts val="1600"/>
              <a:buChar char="●"/>
            </a:pPr>
            <a:r>
              <a:rPr lang="en"/>
              <a:t>Kept style constant and varied content image.</a:t>
            </a:r>
            <a:endParaRPr/>
          </a:p>
          <a:p>
            <a:pPr indent="-330200" lvl="0" marL="457200" rtl="0" algn="l">
              <a:spcBef>
                <a:spcPts val="0"/>
              </a:spcBef>
              <a:spcAft>
                <a:spcPts val="0"/>
              </a:spcAft>
              <a:buSzPts val="1600"/>
              <a:buChar char="●"/>
            </a:pPr>
            <a:r>
              <a:rPr lang="en"/>
              <a:t>Kept content image constant and varied styles.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ph type="title"/>
          </p:nvPr>
        </p:nvSpPr>
        <p:spPr>
          <a:xfrm>
            <a:off x="1960500" y="1897200"/>
            <a:ext cx="5223000" cy="98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Results: Single level Style Transfer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8"/>
          <p:cNvSpPr txBox="1"/>
          <p:nvPr>
            <p:ph type="title"/>
          </p:nvPr>
        </p:nvSpPr>
        <p:spPr>
          <a:xfrm>
            <a:off x="1960500" y="1897200"/>
            <a:ext cx="5223000" cy="98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a:t>
            </a:r>
            <a:r>
              <a:rPr lang="en"/>
              <a:t>Kept style constant and varied content image.</a:t>
            </a:r>
            <a:endParaRPr/>
          </a:p>
        </p:txBody>
      </p:sp>
      <p:sp>
        <p:nvSpPr>
          <p:cNvPr id="178" name="Google Shape;178;p28"/>
          <p:cNvSpPr txBox="1"/>
          <p:nvPr/>
        </p:nvSpPr>
        <p:spPr>
          <a:xfrm>
            <a:off x="2094650" y="1295575"/>
            <a:ext cx="45306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400">
                <a:solidFill>
                  <a:schemeClr val="lt1"/>
                </a:solidFill>
                <a:latin typeface="Raleway"/>
                <a:ea typeface="Raleway"/>
                <a:cs typeface="Raleway"/>
                <a:sym typeface="Raleway"/>
              </a:rPr>
              <a:t>Experiment 1</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184" name="Google Shape;184;p29"/>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185" name="Google Shape;185;p29"/>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186" name="Google Shape;186;p29"/>
          <p:cNvPicPr preferRelativeResize="0"/>
          <p:nvPr/>
        </p:nvPicPr>
        <p:blipFill>
          <a:blip r:embed="rId3">
            <a:alphaModFix/>
          </a:blip>
          <a:stretch>
            <a:fillRect/>
          </a:stretch>
        </p:blipFill>
        <p:spPr>
          <a:xfrm>
            <a:off x="70500" y="943987"/>
            <a:ext cx="2949100" cy="2949100"/>
          </a:xfrm>
          <a:prstGeom prst="rect">
            <a:avLst/>
          </a:prstGeom>
          <a:noFill/>
          <a:ln>
            <a:noFill/>
          </a:ln>
        </p:spPr>
      </p:pic>
      <p:pic>
        <p:nvPicPr>
          <p:cNvPr id="187" name="Google Shape;187;p29"/>
          <p:cNvPicPr preferRelativeResize="0"/>
          <p:nvPr/>
        </p:nvPicPr>
        <p:blipFill>
          <a:blip r:embed="rId4">
            <a:alphaModFix/>
          </a:blip>
          <a:stretch>
            <a:fillRect/>
          </a:stretch>
        </p:blipFill>
        <p:spPr>
          <a:xfrm>
            <a:off x="3097450" y="943975"/>
            <a:ext cx="2949100" cy="2949100"/>
          </a:xfrm>
          <a:prstGeom prst="rect">
            <a:avLst/>
          </a:prstGeom>
          <a:noFill/>
          <a:ln>
            <a:noFill/>
          </a:ln>
        </p:spPr>
      </p:pic>
      <p:pic>
        <p:nvPicPr>
          <p:cNvPr id="188" name="Google Shape;188;p29"/>
          <p:cNvPicPr preferRelativeResize="0"/>
          <p:nvPr/>
        </p:nvPicPr>
        <p:blipFill>
          <a:blip r:embed="rId5">
            <a:alphaModFix/>
          </a:blip>
          <a:stretch>
            <a:fillRect/>
          </a:stretch>
        </p:blipFill>
        <p:spPr>
          <a:xfrm>
            <a:off x="6124400" y="943975"/>
            <a:ext cx="2949100" cy="2949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0"/>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194" name="Google Shape;194;p30"/>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195" name="Google Shape;195;p30"/>
          <p:cNvSpPr txBox="1"/>
          <p:nvPr>
            <p:ph type="title"/>
          </p:nvPr>
        </p:nvSpPr>
        <p:spPr>
          <a:xfrm>
            <a:off x="5818425"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196" name="Google Shape;196;p30"/>
          <p:cNvPicPr preferRelativeResize="0"/>
          <p:nvPr/>
        </p:nvPicPr>
        <p:blipFill>
          <a:blip r:embed="rId3">
            <a:alphaModFix/>
          </a:blip>
          <a:stretch>
            <a:fillRect/>
          </a:stretch>
        </p:blipFill>
        <p:spPr>
          <a:xfrm rot="-5400000">
            <a:off x="-226724" y="1451750"/>
            <a:ext cx="3543549" cy="2657676"/>
          </a:xfrm>
          <a:prstGeom prst="rect">
            <a:avLst/>
          </a:prstGeom>
          <a:noFill/>
          <a:ln>
            <a:noFill/>
          </a:ln>
        </p:spPr>
      </p:pic>
      <p:pic>
        <p:nvPicPr>
          <p:cNvPr id="197" name="Google Shape;197;p30"/>
          <p:cNvPicPr preferRelativeResize="0"/>
          <p:nvPr/>
        </p:nvPicPr>
        <p:blipFill>
          <a:blip r:embed="rId4">
            <a:alphaModFix/>
          </a:blip>
          <a:stretch>
            <a:fillRect/>
          </a:stretch>
        </p:blipFill>
        <p:spPr>
          <a:xfrm rot="5400000">
            <a:off x="5587437" y="1451200"/>
            <a:ext cx="3545075" cy="2658800"/>
          </a:xfrm>
          <a:prstGeom prst="rect">
            <a:avLst/>
          </a:prstGeom>
          <a:noFill/>
          <a:ln>
            <a:noFill/>
          </a:ln>
        </p:spPr>
      </p:pic>
      <p:pic>
        <p:nvPicPr>
          <p:cNvPr id="198" name="Google Shape;198;p30"/>
          <p:cNvPicPr preferRelativeResize="0"/>
          <p:nvPr/>
        </p:nvPicPr>
        <p:blipFill>
          <a:blip r:embed="rId5">
            <a:alphaModFix/>
          </a:blip>
          <a:stretch>
            <a:fillRect/>
          </a:stretch>
        </p:blipFill>
        <p:spPr>
          <a:xfrm>
            <a:off x="3026289" y="1036150"/>
            <a:ext cx="2851886" cy="285188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1"/>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204" name="Google Shape;204;p31"/>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205" name="Google Shape;205;p31"/>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206" name="Google Shape;206;p31"/>
          <p:cNvPicPr preferRelativeResize="0"/>
          <p:nvPr/>
        </p:nvPicPr>
        <p:blipFill>
          <a:blip r:embed="rId3">
            <a:alphaModFix/>
          </a:blip>
          <a:stretch>
            <a:fillRect/>
          </a:stretch>
        </p:blipFill>
        <p:spPr>
          <a:xfrm>
            <a:off x="141050" y="1137000"/>
            <a:ext cx="2734525" cy="2734525"/>
          </a:xfrm>
          <a:prstGeom prst="rect">
            <a:avLst/>
          </a:prstGeom>
          <a:noFill/>
          <a:ln>
            <a:noFill/>
          </a:ln>
        </p:spPr>
      </p:pic>
      <p:pic>
        <p:nvPicPr>
          <p:cNvPr id="207" name="Google Shape;207;p31"/>
          <p:cNvPicPr preferRelativeResize="0"/>
          <p:nvPr/>
        </p:nvPicPr>
        <p:blipFill>
          <a:blip r:embed="rId4">
            <a:alphaModFix/>
          </a:blip>
          <a:stretch>
            <a:fillRect/>
          </a:stretch>
        </p:blipFill>
        <p:spPr>
          <a:xfrm>
            <a:off x="2817575" y="985725"/>
            <a:ext cx="3037075" cy="3037075"/>
          </a:xfrm>
          <a:prstGeom prst="rect">
            <a:avLst/>
          </a:prstGeom>
          <a:noFill/>
          <a:ln>
            <a:noFill/>
          </a:ln>
        </p:spPr>
      </p:pic>
      <p:pic>
        <p:nvPicPr>
          <p:cNvPr id="208" name="Google Shape;208;p31"/>
          <p:cNvPicPr preferRelativeResize="0"/>
          <p:nvPr/>
        </p:nvPicPr>
        <p:blipFill>
          <a:blip r:embed="rId5">
            <a:alphaModFix/>
          </a:blip>
          <a:stretch>
            <a:fillRect/>
          </a:stretch>
        </p:blipFill>
        <p:spPr>
          <a:xfrm>
            <a:off x="5881325" y="930175"/>
            <a:ext cx="3137450" cy="31374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2"/>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214" name="Google Shape;214;p32"/>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215" name="Google Shape;215;p32"/>
          <p:cNvSpPr txBox="1"/>
          <p:nvPr>
            <p:ph type="title"/>
          </p:nvPr>
        </p:nvSpPr>
        <p:spPr>
          <a:xfrm>
            <a:off x="5818425"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216" name="Google Shape;216;p32"/>
          <p:cNvPicPr preferRelativeResize="0"/>
          <p:nvPr/>
        </p:nvPicPr>
        <p:blipFill>
          <a:blip r:embed="rId3">
            <a:alphaModFix/>
          </a:blip>
          <a:stretch>
            <a:fillRect/>
          </a:stretch>
        </p:blipFill>
        <p:spPr>
          <a:xfrm rot="5400000">
            <a:off x="5597475" y="1458725"/>
            <a:ext cx="3524975" cy="2643725"/>
          </a:xfrm>
          <a:prstGeom prst="rect">
            <a:avLst/>
          </a:prstGeom>
          <a:noFill/>
          <a:ln>
            <a:noFill/>
          </a:ln>
        </p:spPr>
      </p:pic>
      <p:pic>
        <p:nvPicPr>
          <p:cNvPr id="217" name="Google Shape;217;p32"/>
          <p:cNvPicPr preferRelativeResize="0"/>
          <p:nvPr/>
        </p:nvPicPr>
        <p:blipFill>
          <a:blip r:embed="rId4">
            <a:alphaModFix/>
          </a:blip>
          <a:stretch>
            <a:fillRect/>
          </a:stretch>
        </p:blipFill>
        <p:spPr>
          <a:xfrm rot="-5400000">
            <a:off x="-226724" y="1451750"/>
            <a:ext cx="3543549" cy="2657676"/>
          </a:xfrm>
          <a:prstGeom prst="rect">
            <a:avLst/>
          </a:prstGeom>
          <a:noFill/>
          <a:ln>
            <a:noFill/>
          </a:ln>
        </p:spPr>
      </p:pic>
      <p:pic>
        <p:nvPicPr>
          <p:cNvPr id="218" name="Google Shape;218;p32"/>
          <p:cNvPicPr preferRelativeResize="0"/>
          <p:nvPr/>
        </p:nvPicPr>
        <p:blipFill>
          <a:blip r:embed="rId5">
            <a:alphaModFix/>
          </a:blip>
          <a:stretch>
            <a:fillRect/>
          </a:stretch>
        </p:blipFill>
        <p:spPr>
          <a:xfrm>
            <a:off x="3026289" y="1036150"/>
            <a:ext cx="2859412" cy="285941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3"/>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224" name="Google Shape;224;p33"/>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225" name="Google Shape;225;p33"/>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226" name="Google Shape;226;p33"/>
          <p:cNvPicPr preferRelativeResize="0"/>
          <p:nvPr/>
        </p:nvPicPr>
        <p:blipFill>
          <a:blip r:embed="rId3">
            <a:alphaModFix/>
          </a:blip>
          <a:stretch>
            <a:fillRect/>
          </a:stretch>
        </p:blipFill>
        <p:spPr>
          <a:xfrm>
            <a:off x="95238" y="1121938"/>
            <a:ext cx="2899625" cy="2899625"/>
          </a:xfrm>
          <a:prstGeom prst="rect">
            <a:avLst/>
          </a:prstGeom>
          <a:noFill/>
          <a:ln>
            <a:noFill/>
          </a:ln>
        </p:spPr>
      </p:pic>
      <p:pic>
        <p:nvPicPr>
          <p:cNvPr id="227" name="Google Shape;227;p33"/>
          <p:cNvPicPr preferRelativeResize="0"/>
          <p:nvPr/>
        </p:nvPicPr>
        <p:blipFill>
          <a:blip r:embed="rId4">
            <a:alphaModFix/>
          </a:blip>
          <a:stretch>
            <a:fillRect/>
          </a:stretch>
        </p:blipFill>
        <p:spPr>
          <a:xfrm>
            <a:off x="3122188" y="1121950"/>
            <a:ext cx="2899625" cy="2899599"/>
          </a:xfrm>
          <a:prstGeom prst="rect">
            <a:avLst/>
          </a:prstGeom>
          <a:noFill/>
          <a:ln>
            <a:noFill/>
          </a:ln>
        </p:spPr>
      </p:pic>
      <p:pic>
        <p:nvPicPr>
          <p:cNvPr id="228" name="Google Shape;228;p33"/>
          <p:cNvPicPr preferRelativeResize="0"/>
          <p:nvPr/>
        </p:nvPicPr>
        <p:blipFill>
          <a:blip r:embed="rId5">
            <a:alphaModFix/>
          </a:blip>
          <a:stretch>
            <a:fillRect/>
          </a:stretch>
        </p:blipFill>
        <p:spPr>
          <a:xfrm>
            <a:off x="6164838" y="1121950"/>
            <a:ext cx="2899625" cy="28578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4"/>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234" name="Google Shape;234;p34"/>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235" name="Google Shape;235;p34"/>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236" name="Google Shape;236;p34"/>
          <p:cNvPicPr preferRelativeResize="0"/>
          <p:nvPr/>
        </p:nvPicPr>
        <p:blipFill>
          <a:blip r:embed="rId3">
            <a:alphaModFix/>
          </a:blip>
          <a:stretch>
            <a:fillRect/>
          </a:stretch>
        </p:blipFill>
        <p:spPr>
          <a:xfrm rot="-5400000">
            <a:off x="-226724" y="1451750"/>
            <a:ext cx="3543549" cy="2657676"/>
          </a:xfrm>
          <a:prstGeom prst="rect">
            <a:avLst/>
          </a:prstGeom>
          <a:noFill/>
          <a:ln>
            <a:noFill/>
          </a:ln>
        </p:spPr>
      </p:pic>
      <p:pic>
        <p:nvPicPr>
          <p:cNvPr id="237" name="Google Shape;237;p34"/>
          <p:cNvPicPr preferRelativeResize="0"/>
          <p:nvPr/>
        </p:nvPicPr>
        <p:blipFill>
          <a:blip r:embed="rId4">
            <a:alphaModFix/>
          </a:blip>
          <a:stretch>
            <a:fillRect/>
          </a:stretch>
        </p:blipFill>
        <p:spPr>
          <a:xfrm>
            <a:off x="6177789" y="925200"/>
            <a:ext cx="2966213" cy="3954950"/>
          </a:xfrm>
          <a:prstGeom prst="rect">
            <a:avLst/>
          </a:prstGeom>
          <a:noFill/>
          <a:ln>
            <a:noFill/>
          </a:ln>
        </p:spPr>
      </p:pic>
      <p:pic>
        <p:nvPicPr>
          <p:cNvPr id="238" name="Google Shape;238;p34"/>
          <p:cNvPicPr preferRelativeResize="0"/>
          <p:nvPr/>
        </p:nvPicPr>
        <p:blipFill>
          <a:blip r:embed="rId5">
            <a:alphaModFix/>
          </a:blip>
          <a:stretch>
            <a:fillRect/>
          </a:stretch>
        </p:blipFill>
        <p:spPr>
          <a:xfrm>
            <a:off x="3026289" y="1036150"/>
            <a:ext cx="2999100" cy="2999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Overview</a:t>
            </a:r>
            <a:endParaRPr/>
          </a:p>
        </p:txBody>
      </p:sp>
      <p:sp>
        <p:nvSpPr>
          <p:cNvPr id="99" name="Google Shape;99;p1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Objectives</a:t>
            </a:r>
            <a:endParaRPr b="1"/>
          </a:p>
          <a:p>
            <a:pPr indent="-323850" lvl="0" marL="457200" rtl="0" algn="l">
              <a:spcBef>
                <a:spcPts val="0"/>
              </a:spcBef>
              <a:spcAft>
                <a:spcPts val="0"/>
              </a:spcAft>
              <a:buSzPts val="1500"/>
              <a:buChar char="●"/>
            </a:pPr>
            <a:r>
              <a:rPr lang="en" sz="1500"/>
              <a:t>Transfer any arbitrary visual styles to content images (Style Transfer)</a:t>
            </a:r>
            <a:endParaRPr sz="1500"/>
          </a:p>
          <a:p>
            <a:pPr indent="-323850" lvl="0" marL="457200" rtl="0" algn="l">
              <a:spcBef>
                <a:spcPts val="0"/>
              </a:spcBef>
              <a:spcAft>
                <a:spcPts val="0"/>
              </a:spcAft>
              <a:buSzPts val="1500"/>
              <a:buChar char="●"/>
            </a:pPr>
            <a:r>
              <a:rPr lang="en" sz="1500"/>
              <a:t>Allow user control on the amount of stylization.</a:t>
            </a:r>
            <a:endParaRPr sz="1500"/>
          </a:p>
          <a:p>
            <a:pPr indent="0" lvl="0" marL="0" rtl="0" algn="l">
              <a:spcBef>
                <a:spcPts val="1600"/>
              </a:spcBef>
              <a:spcAft>
                <a:spcPts val="0"/>
              </a:spcAft>
              <a:buNone/>
            </a:pPr>
            <a:r>
              <a:rPr b="1" lang="en"/>
              <a:t>Challenges</a:t>
            </a:r>
            <a:endParaRPr b="1"/>
          </a:p>
          <a:p>
            <a:pPr indent="0" lvl="0" marL="0" rtl="0" algn="l">
              <a:spcBef>
                <a:spcPts val="0"/>
              </a:spcBef>
              <a:spcAft>
                <a:spcPts val="1600"/>
              </a:spcAft>
              <a:buNone/>
            </a:pPr>
            <a:r>
              <a:rPr lang="en" sz="1500"/>
              <a:t>Preserving the actual content of the image, efficiency, quality of the output images</a:t>
            </a:r>
            <a:endParaRPr sz="15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5"/>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244" name="Google Shape;244;p35"/>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245" name="Google Shape;245;p35"/>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246" name="Google Shape;246;p35"/>
          <p:cNvPicPr preferRelativeResize="0"/>
          <p:nvPr/>
        </p:nvPicPr>
        <p:blipFill>
          <a:blip r:embed="rId3">
            <a:alphaModFix/>
          </a:blip>
          <a:stretch>
            <a:fillRect/>
          </a:stretch>
        </p:blipFill>
        <p:spPr>
          <a:xfrm>
            <a:off x="111363" y="1036150"/>
            <a:ext cx="2867375" cy="2867375"/>
          </a:xfrm>
          <a:prstGeom prst="rect">
            <a:avLst/>
          </a:prstGeom>
          <a:noFill/>
          <a:ln>
            <a:noFill/>
          </a:ln>
        </p:spPr>
      </p:pic>
      <p:pic>
        <p:nvPicPr>
          <p:cNvPr id="247" name="Google Shape;247;p35"/>
          <p:cNvPicPr preferRelativeResize="0"/>
          <p:nvPr/>
        </p:nvPicPr>
        <p:blipFill>
          <a:blip r:embed="rId4">
            <a:alphaModFix/>
          </a:blip>
          <a:stretch>
            <a:fillRect/>
          </a:stretch>
        </p:blipFill>
        <p:spPr>
          <a:xfrm>
            <a:off x="3214250" y="1083000"/>
            <a:ext cx="2715500" cy="3675796"/>
          </a:xfrm>
          <a:prstGeom prst="rect">
            <a:avLst/>
          </a:prstGeom>
          <a:noFill/>
          <a:ln>
            <a:noFill/>
          </a:ln>
        </p:spPr>
      </p:pic>
      <p:pic>
        <p:nvPicPr>
          <p:cNvPr id="248" name="Google Shape;248;p35"/>
          <p:cNvPicPr preferRelativeResize="0"/>
          <p:nvPr/>
        </p:nvPicPr>
        <p:blipFill>
          <a:blip r:embed="rId5">
            <a:alphaModFix/>
          </a:blip>
          <a:stretch>
            <a:fillRect/>
          </a:stretch>
        </p:blipFill>
        <p:spPr>
          <a:xfrm>
            <a:off x="6089224" y="1138075"/>
            <a:ext cx="2867375" cy="286734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6"/>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254" name="Google Shape;254;p36"/>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255" name="Google Shape;255;p36"/>
          <p:cNvSpPr txBox="1"/>
          <p:nvPr>
            <p:ph type="title"/>
          </p:nvPr>
        </p:nvSpPr>
        <p:spPr>
          <a:xfrm>
            <a:off x="5818425"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256" name="Google Shape;256;p36"/>
          <p:cNvPicPr preferRelativeResize="0"/>
          <p:nvPr/>
        </p:nvPicPr>
        <p:blipFill>
          <a:blip r:embed="rId3">
            <a:alphaModFix/>
          </a:blip>
          <a:stretch>
            <a:fillRect/>
          </a:stretch>
        </p:blipFill>
        <p:spPr>
          <a:xfrm rot="-5400000">
            <a:off x="-226724" y="1451750"/>
            <a:ext cx="3543549" cy="2657676"/>
          </a:xfrm>
          <a:prstGeom prst="rect">
            <a:avLst/>
          </a:prstGeom>
          <a:noFill/>
          <a:ln>
            <a:noFill/>
          </a:ln>
        </p:spPr>
      </p:pic>
      <p:pic>
        <p:nvPicPr>
          <p:cNvPr id="257" name="Google Shape;257;p36"/>
          <p:cNvPicPr preferRelativeResize="0"/>
          <p:nvPr/>
        </p:nvPicPr>
        <p:blipFill>
          <a:blip r:embed="rId4">
            <a:alphaModFix/>
          </a:blip>
          <a:stretch>
            <a:fillRect/>
          </a:stretch>
        </p:blipFill>
        <p:spPr>
          <a:xfrm rot="5400000">
            <a:off x="5713337" y="1450987"/>
            <a:ext cx="3537325" cy="2653000"/>
          </a:xfrm>
          <a:prstGeom prst="rect">
            <a:avLst/>
          </a:prstGeom>
          <a:noFill/>
          <a:ln>
            <a:noFill/>
          </a:ln>
        </p:spPr>
      </p:pic>
      <p:pic>
        <p:nvPicPr>
          <p:cNvPr id="258" name="Google Shape;258;p36"/>
          <p:cNvPicPr preferRelativeResize="0"/>
          <p:nvPr/>
        </p:nvPicPr>
        <p:blipFill>
          <a:blip r:embed="rId5">
            <a:alphaModFix/>
          </a:blip>
          <a:stretch>
            <a:fillRect/>
          </a:stretch>
        </p:blipFill>
        <p:spPr>
          <a:xfrm>
            <a:off x="3263112" y="1005713"/>
            <a:ext cx="2617774" cy="35435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7"/>
          <p:cNvSpPr txBox="1"/>
          <p:nvPr>
            <p:ph type="title"/>
          </p:nvPr>
        </p:nvSpPr>
        <p:spPr>
          <a:xfrm>
            <a:off x="1960500" y="1897200"/>
            <a:ext cx="5223000" cy="98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Kept </a:t>
            </a:r>
            <a:r>
              <a:rPr lang="en"/>
              <a:t>content image</a:t>
            </a:r>
            <a:r>
              <a:rPr lang="en"/>
              <a:t> constant and varied Style.</a:t>
            </a:r>
            <a:endParaRPr/>
          </a:p>
        </p:txBody>
      </p:sp>
      <p:sp>
        <p:nvSpPr>
          <p:cNvPr id="264" name="Google Shape;264;p37"/>
          <p:cNvSpPr txBox="1"/>
          <p:nvPr/>
        </p:nvSpPr>
        <p:spPr>
          <a:xfrm>
            <a:off x="2094650" y="1295575"/>
            <a:ext cx="45306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2"/>
              </a:buClr>
              <a:buSzPts val="1100"/>
              <a:buFont typeface="Arial"/>
              <a:buNone/>
            </a:pPr>
            <a:r>
              <a:rPr b="1" lang="en" sz="2400">
                <a:solidFill>
                  <a:schemeClr val="lt1"/>
                </a:solidFill>
                <a:latin typeface="Raleway"/>
                <a:ea typeface="Raleway"/>
                <a:cs typeface="Raleway"/>
                <a:sym typeface="Raleway"/>
              </a:rPr>
              <a:t>Experiment 2</a:t>
            </a: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8"/>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270" name="Google Shape;270;p38"/>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271" name="Google Shape;271;p38"/>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272" name="Google Shape;272;p38"/>
          <p:cNvPicPr preferRelativeResize="0"/>
          <p:nvPr/>
        </p:nvPicPr>
        <p:blipFill>
          <a:blip r:embed="rId3">
            <a:alphaModFix/>
          </a:blip>
          <a:stretch>
            <a:fillRect/>
          </a:stretch>
        </p:blipFill>
        <p:spPr>
          <a:xfrm rot="-5400000">
            <a:off x="-146175" y="1536049"/>
            <a:ext cx="3382451" cy="2536850"/>
          </a:xfrm>
          <a:prstGeom prst="rect">
            <a:avLst/>
          </a:prstGeom>
          <a:noFill/>
          <a:ln>
            <a:noFill/>
          </a:ln>
        </p:spPr>
      </p:pic>
      <p:pic>
        <p:nvPicPr>
          <p:cNvPr id="273" name="Google Shape;273;p38"/>
          <p:cNvPicPr preferRelativeResize="0"/>
          <p:nvPr/>
        </p:nvPicPr>
        <p:blipFill>
          <a:blip r:embed="rId4">
            <a:alphaModFix/>
          </a:blip>
          <a:stretch>
            <a:fillRect/>
          </a:stretch>
        </p:blipFill>
        <p:spPr>
          <a:xfrm rot="5400000">
            <a:off x="5757512" y="1426600"/>
            <a:ext cx="3375625" cy="2531725"/>
          </a:xfrm>
          <a:prstGeom prst="rect">
            <a:avLst/>
          </a:prstGeom>
          <a:noFill/>
          <a:ln>
            <a:noFill/>
          </a:ln>
        </p:spPr>
      </p:pic>
      <p:pic>
        <p:nvPicPr>
          <p:cNvPr id="274" name="Google Shape;274;p38"/>
          <p:cNvPicPr preferRelativeResize="0"/>
          <p:nvPr/>
        </p:nvPicPr>
        <p:blipFill>
          <a:blip r:embed="rId5">
            <a:alphaModFix/>
          </a:blip>
          <a:stretch>
            <a:fillRect/>
          </a:stretch>
        </p:blipFill>
        <p:spPr>
          <a:xfrm>
            <a:off x="3070514" y="1059425"/>
            <a:ext cx="2851886" cy="285188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9"/>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280" name="Google Shape;280;p39"/>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281" name="Google Shape;281;p39"/>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a:t>
            </a:r>
            <a:r>
              <a:rPr lang="en"/>
              <a:t> image</a:t>
            </a:r>
            <a:endParaRPr/>
          </a:p>
        </p:txBody>
      </p:sp>
      <p:pic>
        <p:nvPicPr>
          <p:cNvPr id="282" name="Google Shape;282;p39"/>
          <p:cNvPicPr preferRelativeResize="0"/>
          <p:nvPr/>
        </p:nvPicPr>
        <p:blipFill>
          <a:blip r:embed="rId3">
            <a:alphaModFix/>
          </a:blip>
          <a:stretch>
            <a:fillRect/>
          </a:stretch>
        </p:blipFill>
        <p:spPr>
          <a:xfrm rot="-5400000">
            <a:off x="-146175" y="1536049"/>
            <a:ext cx="3382451" cy="2536850"/>
          </a:xfrm>
          <a:prstGeom prst="rect">
            <a:avLst/>
          </a:prstGeom>
          <a:noFill/>
          <a:ln>
            <a:noFill/>
          </a:ln>
        </p:spPr>
      </p:pic>
      <p:pic>
        <p:nvPicPr>
          <p:cNvPr id="283" name="Google Shape;283;p39"/>
          <p:cNvPicPr preferRelativeResize="0"/>
          <p:nvPr/>
        </p:nvPicPr>
        <p:blipFill>
          <a:blip r:embed="rId4">
            <a:alphaModFix/>
          </a:blip>
          <a:stretch>
            <a:fillRect/>
          </a:stretch>
        </p:blipFill>
        <p:spPr>
          <a:xfrm rot="5400000">
            <a:off x="5841363" y="1494837"/>
            <a:ext cx="3363075" cy="2522300"/>
          </a:xfrm>
          <a:prstGeom prst="rect">
            <a:avLst/>
          </a:prstGeom>
          <a:noFill/>
          <a:ln>
            <a:noFill/>
          </a:ln>
        </p:spPr>
      </p:pic>
      <p:pic>
        <p:nvPicPr>
          <p:cNvPr id="284" name="Google Shape;284;p39"/>
          <p:cNvPicPr preferRelativeResize="0"/>
          <p:nvPr/>
        </p:nvPicPr>
        <p:blipFill>
          <a:blip r:embed="rId5">
            <a:alphaModFix/>
          </a:blip>
          <a:stretch>
            <a:fillRect/>
          </a:stretch>
        </p:blipFill>
        <p:spPr>
          <a:xfrm>
            <a:off x="3026289" y="1036150"/>
            <a:ext cx="2859412" cy="285941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0"/>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290" name="Google Shape;290;p40"/>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291" name="Google Shape;291;p40"/>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292" name="Google Shape;292;p40"/>
          <p:cNvPicPr preferRelativeResize="0"/>
          <p:nvPr/>
        </p:nvPicPr>
        <p:blipFill>
          <a:blip r:embed="rId3">
            <a:alphaModFix/>
          </a:blip>
          <a:stretch>
            <a:fillRect/>
          </a:stretch>
        </p:blipFill>
        <p:spPr>
          <a:xfrm rot="5400000">
            <a:off x="5875875" y="1460513"/>
            <a:ext cx="3394900" cy="2546175"/>
          </a:xfrm>
          <a:prstGeom prst="rect">
            <a:avLst/>
          </a:prstGeom>
          <a:noFill/>
          <a:ln>
            <a:noFill/>
          </a:ln>
        </p:spPr>
      </p:pic>
      <p:pic>
        <p:nvPicPr>
          <p:cNvPr id="293" name="Google Shape;293;p40"/>
          <p:cNvPicPr preferRelativeResize="0"/>
          <p:nvPr/>
        </p:nvPicPr>
        <p:blipFill>
          <a:blip r:embed="rId4">
            <a:alphaModFix/>
          </a:blip>
          <a:stretch>
            <a:fillRect/>
          </a:stretch>
        </p:blipFill>
        <p:spPr>
          <a:xfrm rot="-5400000">
            <a:off x="-146175" y="1536049"/>
            <a:ext cx="3382451" cy="2536850"/>
          </a:xfrm>
          <a:prstGeom prst="rect">
            <a:avLst/>
          </a:prstGeom>
          <a:noFill/>
          <a:ln>
            <a:noFill/>
          </a:ln>
        </p:spPr>
      </p:pic>
      <p:pic>
        <p:nvPicPr>
          <p:cNvPr id="294" name="Google Shape;294;p40"/>
          <p:cNvPicPr preferRelativeResize="0"/>
          <p:nvPr/>
        </p:nvPicPr>
        <p:blipFill>
          <a:blip r:embed="rId5">
            <a:alphaModFix/>
          </a:blip>
          <a:stretch>
            <a:fillRect/>
          </a:stretch>
        </p:blipFill>
        <p:spPr>
          <a:xfrm>
            <a:off x="2965875" y="1036150"/>
            <a:ext cx="3131537" cy="3131537"/>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1"/>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300" name="Google Shape;300;p41"/>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301" name="Google Shape;301;p41"/>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302" name="Google Shape;302;p41"/>
          <p:cNvPicPr preferRelativeResize="0"/>
          <p:nvPr/>
        </p:nvPicPr>
        <p:blipFill>
          <a:blip r:embed="rId3">
            <a:alphaModFix/>
          </a:blip>
          <a:stretch>
            <a:fillRect/>
          </a:stretch>
        </p:blipFill>
        <p:spPr>
          <a:xfrm rot="-5400000">
            <a:off x="-146175" y="1536049"/>
            <a:ext cx="3382451" cy="2536850"/>
          </a:xfrm>
          <a:prstGeom prst="rect">
            <a:avLst/>
          </a:prstGeom>
          <a:noFill/>
          <a:ln>
            <a:noFill/>
          </a:ln>
        </p:spPr>
      </p:pic>
      <p:pic>
        <p:nvPicPr>
          <p:cNvPr id="303" name="Google Shape;303;p41"/>
          <p:cNvPicPr preferRelativeResize="0"/>
          <p:nvPr/>
        </p:nvPicPr>
        <p:blipFill>
          <a:blip r:embed="rId4">
            <a:alphaModFix/>
          </a:blip>
          <a:stretch>
            <a:fillRect/>
          </a:stretch>
        </p:blipFill>
        <p:spPr>
          <a:xfrm>
            <a:off x="3263125" y="1112278"/>
            <a:ext cx="2478063" cy="3354422"/>
          </a:xfrm>
          <a:prstGeom prst="rect">
            <a:avLst/>
          </a:prstGeom>
          <a:noFill/>
          <a:ln>
            <a:noFill/>
          </a:ln>
        </p:spPr>
      </p:pic>
      <p:pic>
        <p:nvPicPr>
          <p:cNvPr id="304" name="Google Shape;304;p41"/>
          <p:cNvPicPr preferRelativeResize="0"/>
          <p:nvPr/>
        </p:nvPicPr>
        <p:blipFill>
          <a:blip r:embed="rId5">
            <a:alphaModFix/>
          </a:blip>
          <a:stretch>
            <a:fillRect/>
          </a:stretch>
        </p:blipFill>
        <p:spPr>
          <a:xfrm>
            <a:off x="6211625" y="1136841"/>
            <a:ext cx="2478075" cy="330408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2"/>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310" name="Google Shape;310;p42"/>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311" name="Google Shape;311;p42"/>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312" name="Google Shape;312;p42"/>
          <p:cNvPicPr preferRelativeResize="0"/>
          <p:nvPr/>
        </p:nvPicPr>
        <p:blipFill>
          <a:blip r:embed="rId3">
            <a:alphaModFix/>
          </a:blip>
          <a:stretch>
            <a:fillRect/>
          </a:stretch>
        </p:blipFill>
        <p:spPr>
          <a:xfrm rot="-5400000">
            <a:off x="-146175" y="1536049"/>
            <a:ext cx="3382451" cy="2536850"/>
          </a:xfrm>
          <a:prstGeom prst="rect">
            <a:avLst/>
          </a:prstGeom>
          <a:noFill/>
          <a:ln>
            <a:noFill/>
          </a:ln>
        </p:spPr>
      </p:pic>
      <p:pic>
        <p:nvPicPr>
          <p:cNvPr id="313" name="Google Shape;313;p42"/>
          <p:cNvPicPr preferRelativeResize="0"/>
          <p:nvPr/>
        </p:nvPicPr>
        <p:blipFill>
          <a:blip r:embed="rId4">
            <a:alphaModFix/>
          </a:blip>
          <a:stretch>
            <a:fillRect/>
          </a:stretch>
        </p:blipFill>
        <p:spPr>
          <a:xfrm>
            <a:off x="3098800" y="988400"/>
            <a:ext cx="2966211" cy="3954948"/>
          </a:xfrm>
          <a:prstGeom prst="rect">
            <a:avLst/>
          </a:prstGeom>
          <a:noFill/>
          <a:ln>
            <a:noFill/>
          </a:ln>
        </p:spPr>
      </p:pic>
      <p:pic>
        <p:nvPicPr>
          <p:cNvPr id="314" name="Google Shape;314;p42"/>
          <p:cNvPicPr preferRelativeResize="0"/>
          <p:nvPr/>
        </p:nvPicPr>
        <p:blipFill>
          <a:blip r:embed="rId5">
            <a:alphaModFix/>
          </a:blip>
          <a:stretch>
            <a:fillRect/>
          </a:stretch>
        </p:blipFill>
        <p:spPr>
          <a:xfrm>
            <a:off x="6350324" y="1047950"/>
            <a:ext cx="2536850" cy="338243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3"/>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320" name="Google Shape;320;p43"/>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321" name="Google Shape;321;p43"/>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322" name="Google Shape;322;p43"/>
          <p:cNvPicPr preferRelativeResize="0"/>
          <p:nvPr/>
        </p:nvPicPr>
        <p:blipFill>
          <a:blip r:embed="rId3">
            <a:alphaModFix/>
          </a:blip>
          <a:stretch>
            <a:fillRect/>
          </a:stretch>
        </p:blipFill>
        <p:spPr>
          <a:xfrm>
            <a:off x="2949050" y="1218100"/>
            <a:ext cx="3121250" cy="3121250"/>
          </a:xfrm>
          <a:prstGeom prst="rect">
            <a:avLst/>
          </a:prstGeom>
          <a:noFill/>
          <a:ln>
            <a:noFill/>
          </a:ln>
        </p:spPr>
      </p:pic>
      <p:pic>
        <p:nvPicPr>
          <p:cNvPr id="323" name="Google Shape;323;p43"/>
          <p:cNvPicPr preferRelativeResize="0"/>
          <p:nvPr/>
        </p:nvPicPr>
        <p:blipFill>
          <a:blip r:embed="rId4">
            <a:alphaModFix/>
          </a:blip>
          <a:stretch>
            <a:fillRect/>
          </a:stretch>
        </p:blipFill>
        <p:spPr>
          <a:xfrm rot="-5400000">
            <a:off x="-184975" y="1510299"/>
            <a:ext cx="3382451" cy="2536850"/>
          </a:xfrm>
          <a:prstGeom prst="rect">
            <a:avLst/>
          </a:prstGeom>
          <a:noFill/>
          <a:ln>
            <a:noFill/>
          </a:ln>
        </p:spPr>
      </p:pic>
      <p:pic>
        <p:nvPicPr>
          <p:cNvPr id="324" name="Google Shape;324;p43"/>
          <p:cNvPicPr preferRelativeResize="0"/>
          <p:nvPr/>
        </p:nvPicPr>
        <p:blipFill>
          <a:blip r:embed="rId5">
            <a:alphaModFix/>
          </a:blip>
          <a:stretch>
            <a:fillRect/>
          </a:stretch>
        </p:blipFill>
        <p:spPr>
          <a:xfrm>
            <a:off x="6308400" y="1036150"/>
            <a:ext cx="2683200" cy="35776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4"/>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330" name="Google Shape;330;p44"/>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331" name="Google Shape;331;p44"/>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332" name="Google Shape;332;p44"/>
          <p:cNvPicPr preferRelativeResize="0"/>
          <p:nvPr/>
        </p:nvPicPr>
        <p:blipFill>
          <a:blip r:embed="rId3">
            <a:alphaModFix/>
          </a:blip>
          <a:stretch>
            <a:fillRect/>
          </a:stretch>
        </p:blipFill>
        <p:spPr>
          <a:xfrm>
            <a:off x="197963" y="991325"/>
            <a:ext cx="2694177" cy="2694177"/>
          </a:xfrm>
          <a:prstGeom prst="rect">
            <a:avLst/>
          </a:prstGeom>
          <a:noFill/>
          <a:ln>
            <a:noFill/>
          </a:ln>
        </p:spPr>
      </p:pic>
      <p:pic>
        <p:nvPicPr>
          <p:cNvPr id="333" name="Google Shape;333;p44"/>
          <p:cNvPicPr preferRelativeResize="0"/>
          <p:nvPr/>
        </p:nvPicPr>
        <p:blipFill>
          <a:blip r:embed="rId4">
            <a:alphaModFix/>
          </a:blip>
          <a:stretch>
            <a:fillRect/>
          </a:stretch>
        </p:blipFill>
        <p:spPr>
          <a:xfrm>
            <a:off x="3224913" y="991325"/>
            <a:ext cx="2694175" cy="2694175"/>
          </a:xfrm>
          <a:prstGeom prst="rect">
            <a:avLst/>
          </a:prstGeom>
          <a:noFill/>
          <a:ln>
            <a:noFill/>
          </a:ln>
        </p:spPr>
      </p:pic>
      <p:pic>
        <p:nvPicPr>
          <p:cNvPr id="334" name="Google Shape;334;p44"/>
          <p:cNvPicPr preferRelativeResize="0"/>
          <p:nvPr/>
        </p:nvPicPr>
        <p:blipFill>
          <a:blip r:embed="rId5">
            <a:alphaModFix/>
          </a:blip>
          <a:stretch>
            <a:fillRect/>
          </a:stretch>
        </p:blipFill>
        <p:spPr>
          <a:xfrm>
            <a:off x="6175813" y="991337"/>
            <a:ext cx="2694175" cy="2694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8"/>
          <p:cNvSpPr txBox="1"/>
          <p:nvPr>
            <p:ph type="title"/>
          </p:nvPr>
        </p:nvSpPr>
        <p:spPr>
          <a:xfrm>
            <a:off x="265500" y="1397350"/>
            <a:ext cx="4045200" cy="302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Universal Style Transfer via Feature Transforms</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05" name="Google Shape;105;p18"/>
          <p:cNvSpPr txBox="1"/>
          <p:nvPr>
            <p:ph idx="1" type="subTitle"/>
          </p:nvPr>
        </p:nvSpPr>
        <p:spPr>
          <a:xfrm>
            <a:off x="265500" y="3493553"/>
            <a:ext cx="4045200" cy="1356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222222"/>
                </a:solidFill>
                <a:highlight>
                  <a:srgbClr val="FFFFFF"/>
                </a:highlight>
              </a:rPr>
              <a:t>Li, Y., Fang, C., Yang, J., Wang, Z., Lu, X., &amp; Yang, M. H. (2017). </a:t>
            </a:r>
            <a:endParaRPr sz="1800">
              <a:solidFill>
                <a:srgbClr val="222222"/>
              </a:solidFill>
              <a:highlight>
                <a:srgbClr val="FFFFFF"/>
              </a:highlight>
            </a:endParaRPr>
          </a:p>
          <a:p>
            <a:pPr indent="0" lvl="0" marL="0" rtl="0" algn="l">
              <a:lnSpc>
                <a:spcPct val="115000"/>
              </a:lnSpc>
              <a:spcBef>
                <a:spcPts val="1600"/>
              </a:spcBef>
              <a:spcAft>
                <a:spcPts val="0"/>
              </a:spcAft>
              <a:buNone/>
            </a:pPr>
            <a:r>
              <a:rPr i="1" lang="en" sz="1800" u="sng">
                <a:solidFill>
                  <a:schemeClr val="hlink"/>
                </a:solidFill>
                <a:highlight>
                  <a:srgbClr val="FFFFFF"/>
                </a:highlight>
                <a:hlinkClick r:id="rId3"/>
              </a:rPr>
              <a:t>arXiv preprint arXiv:1705.08086</a:t>
            </a:r>
            <a:r>
              <a:rPr lang="en" sz="1800">
                <a:solidFill>
                  <a:srgbClr val="222222"/>
                </a:solidFill>
                <a:highlight>
                  <a:srgbClr val="FFFFFF"/>
                </a:highlight>
              </a:rPr>
              <a:t>.</a:t>
            </a:r>
            <a:endParaRPr sz="1800">
              <a:solidFill>
                <a:schemeClr val="lt1"/>
              </a:solidFill>
            </a:endParaRPr>
          </a:p>
          <a:p>
            <a:pPr indent="0" lvl="0" marL="0" rtl="0" algn="l">
              <a:lnSpc>
                <a:spcPct val="115000"/>
              </a:lnSpc>
              <a:spcBef>
                <a:spcPts val="1600"/>
              </a:spcBef>
              <a:spcAft>
                <a:spcPts val="1600"/>
              </a:spcAft>
              <a:buClr>
                <a:schemeClr val="dk2"/>
              </a:buClr>
              <a:buSzPts val="1100"/>
              <a:buFont typeface="Arial"/>
              <a:buNone/>
            </a:pPr>
            <a:r>
              <a:t/>
            </a:r>
            <a:endParaRPr sz="1800">
              <a:solidFill>
                <a:srgbClr val="222222"/>
              </a:solidFill>
              <a:highlight>
                <a:srgbClr val="FFFFFF"/>
              </a:highlight>
            </a:endParaRPr>
          </a:p>
        </p:txBody>
      </p:sp>
      <p:sp>
        <p:nvSpPr>
          <p:cNvPr id="106" name="Google Shape;106;p18"/>
          <p:cNvSpPr txBox="1"/>
          <p:nvPr>
            <p:ph idx="2" type="body"/>
          </p:nvPr>
        </p:nvSpPr>
        <p:spPr>
          <a:xfrm>
            <a:off x="4939500" y="724200"/>
            <a:ext cx="40452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The paper Universal Style Transfer via Feature Transforms applies feature transforms like whitening and coloring which are further embedded to an image reconstruction network in order to perform style transfer on images.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5"/>
          <p:cNvSpPr txBox="1"/>
          <p:nvPr>
            <p:ph type="title"/>
          </p:nvPr>
        </p:nvSpPr>
        <p:spPr>
          <a:xfrm>
            <a:off x="1410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Image</a:t>
            </a:r>
            <a:endParaRPr/>
          </a:p>
        </p:txBody>
      </p:sp>
      <p:sp>
        <p:nvSpPr>
          <p:cNvPr id="340" name="Google Shape;340;p45"/>
          <p:cNvSpPr txBox="1"/>
          <p:nvPr>
            <p:ph type="title"/>
          </p:nvPr>
        </p:nvSpPr>
        <p:spPr>
          <a:xfrm>
            <a:off x="3113450" y="128050"/>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Style</a:t>
            </a:r>
            <a:endParaRPr/>
          </a:p>
        </p:txBody>
      </p:sp>
      <p:sp>
        <p:nvSpPr>
          <p:cNvPr id="341" name="Google Shape;341;p45"/>
          <p:cNvSpPr txBox="1"/>
          <p:nvPr>
            <p:ph type="title"/>
          </p:nvPr>
        </p:nvSpPr>
        <p:spPr>
          <a:xfrm>
            <a:off x="5981350" y="128050"/>
            <a:ext cx="30831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Transformed image</a:t>
            </a:r>
            <a:endParaRPr/>
          </a:p>
        </p:txBody>
      </p:sp>
      <p:pic>
        <p:nvPicPr>
          <p:cNvPr id="342" name="Google Shape;342;p45"/>
          <p:cNvPicPr preferRelativeResize="0"/>
          <p:nvPr/>
        </p:nvPicPr>
        <p:blipFill>
          <a:blip r:embed="rId3">
            <a:alphaModFix/>
          </a:blip>
          <a:stretch>
            <a:fillRect/>
          </a:stretch>
        </p:blipFill>
        <p:spPr>
          <a:xfrm>
            <a:off x="254863" y="949575"/>
            <a:ext cx="2694177" cy="2694177"/>
          </a:xfrm>
          <a:prstGeom prst="rect">
            <a:avLst/>
          </a:prstGeom>
          <a:noFill/>
          <a:ln>
            <a:noFill/>
          </a:ln>
        </p:spPr>
      </p:pic>
      <p:pic>
        <p:nvPicPr>
          <p:cNvPr id="343" name="Google Shape;343;p45"/>
          <p:cNvPicPr preferRelativeResize="0"/>
          <p:nvPr/>
        </p:nvPicPr>
        <p:blipFill>
          <a:blip r:embed="rId4">
            <a:alphaModFix/>
          </a:blip>
          <a:stretch>
            <a:fillRect/>
          </a:stretch>
        </p:blipFill>
        <p:spPr>
          <a:xfrm>
            <a:off x="6118925" y="949575"/>
            <a:ext cx="2808000" cy="2808000"/>
          </a:xfrm>
          <a:prstGeom prst="rect">
            <a:avLst/>
          </a:prstGeom>
          <a:noFill/>
          <a:ln>
            <a:noFill/>
          </a:ln>
        </p:spPr>
      </p:pic>
      <p:pic>
        <p:nvPicPr>
          <p:cNvPr id="344" name="Google Shape;344;p45"/>
          <p:cNvPicPr preferRelativeResize="0"/>
          <p:nvPr/>
        </p:nvPicPr>
        <p:blipFill>
          <a:blip r:embed="rId5">
            <a:alphaModFix/>
          </a:blip>
          <a:stretch>
            <a:fillRect/>
          </a:stretch>
        </p:blipFill>
        <p:spPr>
          <a:xfrm>
            <a:off x="3130638" y="949575"/>
            <a:ext cx="2749776" cy="366637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6"/>
          <p:cNvSpPr txBox="1"/>
          <p:nvPr>
            <p:ph type="title"/>
          </p:nvPr>
        </p:nvSpPr>
        <p:spPr>
          <a:xfrm>
            <a:off x="447700" y="477500"/>
            <a:ext cx="5223000" cy="98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Next Steps</a:t>
            </a:r>
            <a:endParaRPr/>
          </a:p>
        </p:txBody>
      </p:sp>
      <p:sp>
        <p:nvSpPr>
          <p:cNvPr id="350" name="Google Shape;350;p46"/>
          <p:cNvSpPr txBox="1"/>
          <p:nvPr/>
        </p:nvSpPr>
        <p:spPr>
          <a:xfrm>
            <a:off x="447700" y="1520525"/>
            <a:ext cx="7936500" cy="29553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rgbClr val="FFFFFF"/>
              </a:buClr>
              <a:buSzPts val="2000"/>
              <a:buFont typeface="Lato"/>
              <a:buChar char="●"/>
            </a:pPr>
            <a:r>
              <a:rPr lang="en" sz="2000">
                <a:solidFill>
                  <a:srgbClr val="FFFFFF"/>
                </a:solidFill>
                <a:latin typeface="Lato"/>
                <a:ea typeface="Lato"/>
                <a:cs typeface="Lato"/>
                <a:sym typeface="Lato"/>
              </a:rPr>
              <a:t>Multi-level coarse-to-fine stylization.</a:t>
            </a:r>
            <a:endParaRPr sz="2000">
              <a:solidFill>
                <a:srgbClr val="FFFFFF"/>
              </a:solidFill>
              <a:latin typeface="Lato"/>
              <a:ea typeface="Lato"/>
              <a:cs typeface="Lato"/>
              <a:sym typeface="Lato"/>
            </a:endParaRPr>
          </a:p>
          <a:p>
            <a:pPr indent="-355600" lvl="0" marL="457200" rtl="0" algn="l">
              <a:spcBef>
                <a:spcPts val="0"/>
              </a:spcBef>
              <a:spcAft>
                <a:spcPts val="0"/>
              </a:spcAft>
              <a:buClr>
                <a:srgbClr val="FFFFFF"/>
              </a:buClr>
              <a:buSzPts val="2000"/>
              <a:buFont typeface="Lato"/>
              <a:buChar char="●"/>
            </a:pPr>
            <a:r>
              <a:rPr lang="en" sz="2000">
                <a:solidFill>
                  <a:srgbClr val="FFFFFF"/>
                </a:solidFill>
                <a:latin typeface="Lato"/>
                <a:ea typeface="Lato"/>
                <a:cs typeface="Lato"/>
                <a:sym typeface="Lato"/>
              </a:rPr>
              <a:t>User Controls</a:t>
            </a:r>
            <a:endParaRPr sz="2000">
              <a:solidFill>
                <a:srgbClr val="FFFFFF"/>
              </a:solidFill>
              <a:latin typeface="Lato"/>
              <a:ea typeface="Lato"/>
              <a:cs typeface="Lato"/>
              <a:sym typeface="Lato"/>
            </a:endParaRPr>
          </a:p>
          <a:p>
            <a:pPr indent="-355600" lvl="1" marL="914400" rtl="0" algn="l">
              <a:spcBef>
                <a:spcPts val="0"/>
              </a:spcBef>
              <a:spcAft>
                <a:spcPts val="0"/>
              </a:spcAft>
              <a:buClr>
                <a:srgbClr val="FFFFFF"/>
              </a:buClr>
              <a:buSzPts val="2000"/>
              <a:buFont typeface="Lato"/>
              <a:buChar char="○"/>
            </a:pPr>
            <a:r>
              <a:rPr lang="en" sz="2000">
                <a:solidFill>
                  <a:srgbClr val="FFFFFF"/>
                </a:solidFill>
                <a:latin typeface="Lato"/>
                <a:ea typeface="Lato"/>
                <a:cs typeface="Lato"/>
                <a:sym typeface="Lato"/>
              </a:rPr>
              <a:t>User can control scale, weight and spatial features of style.</a:t>
            </a:r>
            <a:endParaRPr sz="2000">
              <a:solidFill>
                <a:srgbClr val="FFFFFF"/>
              </a:solidFill>
              <a:latin typeface="Lato"/>
              <a:ea typeface="Lato"/>
              <a:cs typeface="Lato"/>
              <a:sym typeface="Lato"/>
            </a:endParaRPr>
          </a:p>
          <a:p>
            <a:pPr indent="-355600" lvl="1" marL="914400" rtl="0" algn="l">
              <a:spcBef>
                <a:spcPts val="0"/>
              </a:spcBef>
              <a:spcAft>
                <a:spcPts val="0"/>
              </a:spcAft>
              <a:buClr>
                <a:srgbClr val="FFFFFF"/>
              </a:buClr>
              <a:buSzPts val="2000"/>
              <a:buFont typeface="Lato"/>
              <a:buChar char="○"/>
            </a:pPr>
            <a:r>
              <a:rPr lang="en" sz="2000">
                <a:solidFill>
                  <a:srgbClr val="FFFFFF"/>
                </a:solidFill>
                <a:latin typeface="Lato"/>
                <a:ea typeface="Lato"/>
                <a:cs typeface="Lato"/>
                <a:sym typeface="Lato"/>
              </a:rPr>
              <a:t>Scale can be controlled by varying size of input style image.</a:t>
            </a:r>
            <a:endParaRPr sz="2000">
              <a:solidFill>
                <a:srgbClr val="FFFFFF"/>
              </a:solidFill>
              <a:latin typeface="Lato"/>
              <a:ea typeface="Lato"/>
              <a:cs typeface="Lato"/>
              <a:sym typeface="Lato"/>
            </a:endParaRPr>
          </a:p>
          <a:p>
            <a:pPr indent="-355600" lvl="1" marL="914400" rtl="0" algn="l">
              <a:spcBef>
                <a:spcPts val="0"/>
              </a:spcBef>
              <a:spcAft>
                <a:spcPts val="0"/>
              </a:spcAft>
              <a:buClr>
                <a:srgbClr val="FFFFFF"/>
              </a:buClr>
              <a:buSzPts val="2000"/>
              <a:buFont typeface="Lato"/>
              <a:buChar char="○"/>
            </a:pPr>
            <a:r>
              <a:rPr lang="en" sz="2000">
                <a:solidFill>
                  <a:srgbClr val="FFFFFF"/>
                </a:solidFill>
                <a:latin typeface="Lato"/>
                <a:ea typeface="Lato"/>
                <a:cs typeface="Lato"/>
                <a:sym typeface="Lato"/>
              </a:rPr>
              <a:t>Weight is controlled by the style weight α in the feed-forward passes</a:t>
            </a:r>
            <a:endParaRPr sz="2000">
              <a:solidFill>
                <a:srgbClr val="FFFFFF"/>
              </a:solidFill>
              <a:latin typeface="Lato"/>
              <a:ea typeface="Lato"/>
              <a:cs typeface="Lato"/>
              <a:sym typeface="Lato"/>
            </a:endParaRPr>
          </a:p>
          <a:p>
            <a:pPr indent="-355600" lvl="1" marL="914400" rtl="0" algn="l">
              <a:spcBef>
                <a:spcPts val="0"/>
              </a:spcBef>
              <a:spcAft>
                <a:spcPts val="0"/>
              </a:spcAft>
              <a:buClr>
                <a:srgbClr val="FFFFFF"/>
              </a:buClr>
              <a:buSzPts val="2000"/>
              <a:buFont typeface="Lato"/>
              <a:buChar char="○"/>
            </a:pPr>
            <a:r>
              <a:rPr lang="en" sz="2000">
                <a:solidFill>
                  <a:srgbClr val="FFFFFF"/>
                </a:solidFill>
                <a:latin typeface="Lato"/>
                <a:ea typeface="Lato"/>
                <a:cs typeface="Lato"/>
                <a:sym typeface="Lato"/>
              </a:rPr>
              <a:t>Spatial control is provided via masks for specific regions and styles.</a:t>
            </a:r>
            <a:endParaRPr sz="2000">
              <a:solidFill>
                <a:srgbClr val="FFFFFF"/>
              </a:solidFill>
              <a:latin typeface="Lato"/>
              <a:ea typeface="Lato"/>
              <a:cs typeface="Lato"/>
              <a:sym typeface="Lato"/>
            </a:endParaRPr>
          </a:p>
          <a:p>
            <a:pPr indent="0" lvl="0" marL="0" rtl="0" algn="l">
              <a:spcBef>
                <a:spcPts val="0"/>
              </a:spcBef>
              <a:spcAft>
                <a:spcPts val="0"/>
              </a:spcAft>
              <a:buNone/>
            </a:pPr>
            <a:r>
              <a:t/>
            </a:r>
            <a:endParaRPr sz="2000">
              <a:solidFill>
                <a:srgbClr val="FFFFFF"/>
              </a:solidFill>
              <a:latin typeface="Lato"/>
              <a:ea typeface="Lato"/>
              <a:cs typeface="Lato"/>
              <a:sym typeface="La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7"/>
          <p:cNvSpPr txBox="1"/>
          <p:nvPr>
            <p:ph type="title"/>
          </p:nvPr>
        </p:nvSpPr>
        <p:spPr>
          <a:xfrm>
            <a:off x="363750" y="554850"/>
            <a:ext cx="3855900" cy="403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Frameworks and Libraries</a:t>
            </a:r>
            <a:endParaRPr/>
          </a:p>
        </p:txBody>
      </p:sp>
      <p:sp>
        <p:nvSpPr>
          <p:cNvPr id="356" name="Google Shape;356;p47"/>
          <p:cNvSpPr txBox="1"/>
          <p:nvPr>
            <p:ph idx="1" type="body"/>
          </p:nvPr>
        </p:nvSpPr>
        <p:spPr>
          <a:xfrm>
            <a:off x="4947374" y="554850"/>
            <a:ext cx="3855900" cy="403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330200" lvl="0" marL="457200" rtl="0" algn="l">
              <a:spcBef>
                <a:spcPts val="1600"/>
              </a:spcBef>
              <a:spcAft>
                <a:spcPts val="0"/>
              </a:spcAft>
              <a:buSzPts val="1600"/>
              <a:buChar char="●"/>
            </a:pPr>
            <a:r>
              <a:rPr lang="en"/>
              <a:t>Python (Pytorch)</a:t>
            </a:r>
            <a:endParaRPr/>
          </a:p>
          <a:p>
            <a:pPr indent="-330200" lvl="0" marL="457200" rtl="0" algn="l">
              <a:spcBef>
                <a:spcPts val="0"/>
              </a:spcBef>
              <a:spcAft>
                <a:spcPts val="0"/>
              </a:spcAft>
              <a:buSzPts val="1600"/>
              <a:buChar char="●"/>
            </a:pPr>
            <a:r>
              <a:rPr lang="en"/>
              <a:t>OpenCV</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8"/>
          <p:cNvSpPr txBox="1"/>
          <p:nvPr>
            <p:ph type="title"/>
          </p:nvPr>
        </p:nvSpPr>
        <p:spPr>
          <a:xfrm>
            <a:off x="2140800" y="1630500"/>
            <a:ext cx="4862400" cy="188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19"/>
          <p:cNvPicPr preferRelativeResize="0"/>
          <p:nvPr/>
        </p:nvPicPr>
        <p:blipFill>
          <a:blip r:embed="rId3">
            <a:alphaModFix/>
          </a:blip>
          <a:stretch>
            <a:fillRect/>
          </a:stretch>
        </p:blipFill>
        <p:spPr>
          <a:xfrm>
            <a:off x="735425" y="1255988"/>
            <a:ext cx="2152074" cy="2138087"/>
          </a:xfrm>
          <a:prstGeom prst="rect">
            <a:avLst/>
          </a:prstGeom>
          <a:noFill/>
          <a:ln>
            <a:noFill/>
          </a:ln>
        </p:spPr>
      </p:pic>
      <p:pic>
        <p:nvPicPr>
          <p:cNvPr id="112" name="Google Shape;112;p19"/>
          <p:cNvPicPr preferRelativeResize="0"/>
          <p:nvPr/>
        </p:nvPicPr>
        <p:blipFill>
          <a:blip r:embed="rId4">
            <a:alphaModFix/>
          </a:blip>
          <a:stretch>
            <a:fillRect/>
          </a:stretch>
        </p:blipFill>
        <p:spPr>
          <a:xfrm>
            <a:off x="3413475" y="1257225"/>
            <a:ext cx="2152075" cy="2135615"/>
          </a:xfrm>
          <a:prstGeom prst="rect">
            <a:avLst/>
          </a:prstGeom>
          <a:noFill/>
          <a:ln>
            <a:noFill/>
          </a:ln>
        </p:spPr>
      </p:pic>
      <p:pic>
        <p:nvPicPr>
          <p:cNvPr id="113" name="Google Shape;113;p19"/>
          <p:cNvPicPr preferRelativeResize="0"/>
          <p:nvPr/>
        </p:nvPicPr>
        <p:blipFill>
          <a:blip r:embed="rId5">
            <a:alphaModFix/>
          </a:blip>
          <a:stretch>
            <a:fillRect/>
          </a:stretch>
        </p:blipFill>
        <p:spPr>
          <a:xfrm>
            <a:off x="6091525" y="1231913"/>
            <a:ext cx="2152075" cy="2186240"/>
          </a:xfrm>
          <a:prstGeom prst="rect">
            <a:avLst/>
          </a:prstGeom>
          <a:noFill/>
          <a:ln>
            <a:noFill/>
          </a:ln>
        </p:spPr>
      </p:pic>
      <p:sp>
        <p:nvSpPr>
          <p:cNvPr id="114" name="Google Shape;114;p19"/>
          <p:cNvSpPr txBox="1"/>
          <p:nvPr/>
        </p:nvSpPr>
        <p:spPr>
          <a:xfrm>
            <a:off x="904263" y="3657600"/>
            <a:ext cx="1814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Content</a:t>
            </a:r>
            <a:endParaRPr>
              <a:latin typeface="Lato"/>
              <a:ea typeface="Lato"/>
              <a:cs typeface="Lato"/>
              <a:sym typeface="Lato"/>
            </a:endParaRPr>
          </a:p>
        </p:txBody>
      </p:sp>
      <p:sp>
        <p:nvSpPr>
          <p:cNvPr id="115" name="Google Shape;115;p19"/>
          <p:cNvSpPr txBox="1"/>
          <p:nvPr/>
        </p:nvSpPr>
        <p:spPr>
          <a:xfrm>
            <a:off x="4126638" y="3657600"/>
            <a:ext cx="890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Style</a:t>
            </a:r>
            <a:endParaRPr>
              <a:latin typeface="Lato"/>
              <a:ea typeface="Lato"/>
              <a:cs typeface="Lato"/>
              <a:sym typeface="Lato"/>
            </a:endParaRPr>
          </a:p>
        </p:txBody>
      </p:sp>
      <p:sp>
        <p:nvSpPr>
          <p:cNvPr id="116" name="Google Shape;116;p19"/>
          <p:cNvSpPr txBox="1"/>
          <p:nvPr/>
        </p:nvSpPr>
        <p:spPr>
          <a:xfrm>
            <a:off x="6260363" y="3657600"/>
            <a:ext cx="1814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Resultant image</a:t>
            </a:r>
            <a:endParaRPr>
              <a:latin typeface="Lato"/>
              <a:ea typeface="Lato"/>
              <a:cs typeface="Lato"/>
              <a:sym typeface="Lato"/>
            </a:endParaRPr>
          </a:p>
        </p:txBody>
      </p:sp>
      <p:sp>
        <p:nvSpPr>
          <p:cNvPr id="117" name="Google Shape;117;p19"/>
          <p:cNvSpPr txBox="1"/>
          <p:nvPr/>
        </p:nvSpPr>
        <p:spPr>
          <a:xfrm>
            <a:off x="602400" y="432475"/>
            <a:ext cx="3691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1"/>
                </a:solidFill>
                <a:latin typeface="Raleway"/>
                <a:ea typeface="Raleway"/>
                <a:cs typeface="Raleway"/>
                <a:sym typeface="Raleway"/>
              </a:rPr>
              <a:t>Goal</a:t>
            </a:r>
            <a:endParaRPr b="1" sz="3600">
              <a:solidFill>
                <a:schemeClr val="dk1"/>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0"/>
          <p:cNvSpPr txBox="1"/>
          <p:nvPr>
            <p:ph type="title"/>
          </p:nvPr>
        </p:nvSpPr>
        <p:spPr>
          <a:xfrm>
            <a:off x="608525" y="58160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Methodology</a:t>
            </a:r>
            <a:endParaRPr>
              <a:solidFill>
                <a:schemeClr val="dk1"/>
              </a:solidFill>
            </a:endParaRPr>
          </a:p>
        </p:txBody>
      </p:sp>
      <p:sp>
        <p:nvSpPr>
          <p:cNvPr id="123" name="Google Shape;123;p20"/>
          <p:cNvSpPr txBox="1"/>
          <p:nvPr>
            <p:ph idx="1" type="body"/>
          </p:nvPr>
        </p:nvSpPr>
        <p:spPr>
          <a:xfrm>
            <a:off x="608525" y="990475"/>
            <a:ext cx="7435500" cy="3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p>
          <a:p>
            <a:pPr indent="-330200" lvl="0" marL="457200" rtl="0" algn="l">
              <a:spcBef>
                <a:spcPts val="1200"/>
              </a:spcBef>
              <a:spcAft>
                <a:spcPts val="0"/>
              </a:spcAft>
              <a:buSzPts val="1600"/>
              <a:buChar char="●"/>
            </a:pPr>
            <a:r>
              <a:rPr lang="en" sz="1600"/>
              <a:t>The paper proposes to use </a:t>
            </a:r>
            <a:r>
              <a:rPr b="1" lang="en" sz="1600"/>
              <a:t>feature transforms</a:t>
            </a:r>
            <a:r>
              <a:rPr lang="en" sz="1600"/>
              <a:t>: </a:t>
            </a:r>
            <a:r>
              <a:rPr lang="en" sz="1600"/>
              <a:t>whitening and coloring to directly match content feature statistics to those of a style image.</a:t>
            </a:r>
            <a:endParaRPr sz="1600"/>
          </a:p>
          <a:p>
            <a:pPr indent="-330200" lvl="0" marL="457200" rtl="0" algn="l">
              <a:spcBef>
                <a:spcPts val="0"/>
              </a:spcBef>
              <a:spcAft>
                <a:spcPts val="0"/>
              </a:spcAft>
              <a:buSzPts val="1600"/>
              <a:buChar char="●"/>
            </a:pPr>
            <a:r>
              <a:rPr lang="en" sz="1600"/>
              <a:t>The feature transforms are coupled with a pre-trained general encoder-decoder network, so that the transfer is done via feed-forward operations.</a:t>
            </a:r>
            <a:endParaRPr sz="1600"/>
          </a:p>
          <a:p>
            <a:pPr indent="-330200" lvl="0" marL="457200" rtl="0" algn="l">
              <a:spcBef>
                <a:spcPts val="0"/>
              </a:spcBef>
              <a:spcAft>
                <a:spcPts val="0"/>
              </a:spcAft>
              <a:buSzPts val="1600"/>
              <a:buChar char="●"/>
            </a:pPr>
            <a:r>
              <a:rPr lang="en" sz="1600"/>
              <a:t>Thus they do</a:t>
            </a:r>
            <a:r>
              <a:rPr lang="en" sz="1600"/>
              <a:t> style transfer via an image reconstruction process coupled with feature transformations as above. </a:t>
            </a:r>
            <a:endParaRPr sz="1600"/>
          </a:p>
          <a:p>
            <a:pPr indent="-330200" lvl="0" marL="457200" rtl="0" algn="l">
              <a:spcBef>
                <a:spcPts val="0"/>
              </a:spcBef>
              <a:spcAft>
                <a:spcPts val="0"/>
              </a:spcAft>
              <a:buSzPts val="1600"/>
              <a:buChar char="●"/>
            </a:pPr>
            <a:r>
              <a:rPr lang="en" sz="1600"/>
              <a:t>The reconstruction part is responsible for inverting features back to the RGB space and the feature transformation matches the statistics of a content image to a style image.</a:t>
            </a:r>
            <a:endParaRPr sz="1600"/>
          </a:p>
          <a:p>
            <a:pPr indent="0" lvl="0" marL="0" rtl="0" algn="l">
              <a:spcBef>
                <a:spcPts val="1200"/>
              </a:spcBef>
              <a:spcAft>
                <a:spcPts val="1200"/>
              </a:spcAft>
              <a:buNone/>
            </a:pPr>
            <a:r>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1"/>
          <p:cNvPicPr preferRelativeResize="0"/>
          <p:nvPr/>
        </p:nvPicPr>
        <p:blipFill>
          <a:blip r:embed="rId3">
            <a:alphaModFix/>
          </a:blip>
          <a:stretch>
            <a:fillRect/>
          </a:stretch>
        </p:blipFill>
        <p:spPr>
          <a:xfrm>
            <a:off x="152400" y="1335175"/>
            <a:ext cx="8839201" cy="3027247"/>
          </a:xfrm>
          <a:prstGeom prst="rect">
            <a:avLst/>
          </a:prstGeom>
          <a:noFill/>
          <a:ln>
            <a:noFill/>
          </a:ln>
        </p:spPr>
      </p:pic>
      <p:sp>
        <p:nvSpPr>
          <p:cNvPr id="129" name="Google Shape;129;p21"/>
          <p:cNvSpPr txBox="1"/>
          <p:nvPr>
            <p:ph type="title"/>
          </p:nvPr>
        </p:nvSpPr>
        <p:spPr>
          <a:xfrm>
            <a:off x="616200" y="487900"/>
            <a:ext cx="3444900" cy="79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Pipeline</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2"/>
          <p:cNvSpPr txBox="1"/>
          <p:nvPr>
            <p:ph type="title"/>
          </p:nvPr>
        </p:nvSpPr>
        <p:spPr>
          <a:xfrm>
            <a:off x="616225" y="42150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Pipeline (contd.)</a:t>
            </a:r>
            <a:endParaRPr>
              <a:solidFill>
                <a:schemeClr val="dk1"/>
              </a:solidFill>
            </a:endParaRPr>
          </a:p>
        </p:txBody>
      </p:sp>
      <p:sp>
        <p:nvSpPr>
          <p:cNvPr id="135" name="Google Shape;135;p22"/>
          <p:cNvSpPr txBox="1"/>
          <p:nvPr>
            <p:ph idx="1" type="body"/>
          </p:nvPr>
        </p:nvSpPr>
        <p:spPr>
          <a:xfrm>
            <a:off x="616225" y="1319475"/>
            <a:ext cx="7442700" cy="33936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P</a:t>
            </a:r>
            <a:r>
              <a:rPr lang="en" sz="1700"/>
              <a:t>re-train five decoder networks Decoder (X=1,2,...,5) through image reconstruction to invert different levels of VGG features. </a:t>
            </a:r>
            <a:endParaRPr sz="1700"/>
          </a:p>
          <a:p>
            <a:pPr indent="-336550" lvl="0" marL="457200" rtl="0" algn="l">
              <a:spcBef>
                <a:spcPts val="0"/>
              </a:spcBef>
              <a:spcAft>
                <a:spcPts val="0"/>
              </a:spcAft>
              <a:buSzPts val="1700"/>
              <a:buChar char="●"/>
            </a:pPr>
            <a:r>
              <a:rPr lang="en" sz="1700"/>
              <a:t>With both VGG and Decoder X fixed, and given the content image C and style image S, perform the style transfer through whitening and coloring transforms. </a:t>
            </a:r>
            <a:endParaRPr sz="1700"/>
          </a:p>
          <a:p>
            <a:pPr indent="-336550" lvl="0" marL="457200" rtl="0" algn="l">
              <a:spcBef>
                <a:spcPts val="0"/>
              </a:spcBef>
              <a:spcAft>
                <a:spcPts val="0"/>
              </a:spcAft>
              <a:buSzPts val="1700"/>
              <a:buChar char="●"/>
            </a:pPr>
            <a:r>
              <a:rPr lang="en" sz="1700"/>
              <a:t>Extend single-level to multi-level stylization in order to match the statistics of the style at all levels. </a:t>
            </a:r>
            <a:endParaRPr sz="1700"/>
          </a:p>
          <a:p>
            <a:pPr indent="-336550" lvl="0" marL="457200" rtl="0" algn="l">
              <a:spcBef>
                <a:spcPts val="0"/>
              </a:spcBef>
              <a:spcAft>
                <a:spcPts val="0"/>
              </a:spcAft>
              <a:buSzPts val="1700"/>
              <a:buChar char="●"/>
            </a:pPr>
            <a:r>
              <a:rPr lang="en" sz="1700"/>
              <a:t>The result obtained by matching higher level statistics of the style is treated as the new content to continue to match lower-level information of the style.</a:t>
            </a:r>
            <a:endParaRPr sz="1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3"/>
          <p:cNvSpPr txBox="1"/>
          <p:nvPr>
            <p:ph type="title"/>
          </p:nvPr>
        </p:nvSpPr>
        <p:spPr>
          <a:xfrm>
            <a:off x="608525" y="4137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Reconstruction Decoder</a:t>
            </a:r>
            <a:endParaRPr>
              <a:solidFill>
                <a:schemeClr val="dk1"/>
              </a:solidFill>
            </a:endParaRPr>
          </a:p>
        </p:txBody>
      </p:sp>
      <p:sp>
        <p:nvSpPr>
          <p:cNvPr id="141" name="Google Shape;141;p23"/>
          <p:cNvSpPr txBox="1"/>
          <p:nvPr>
            <p:ph idx="1" type="body"/>
          </p:nvPr>
        </p:nvSpPr>
        <p:spPr>
          <a:xfrm>
            <a:off x="608525" y="994950"/>
            <a:ext cx="7442700" cy="3153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VGG-19 used as an encoder.</a:t>
            </a:r>
            <a:endParaRPr sz="1600"/>
          </a:p>
          <a:p>
            <a:pPr indent="-330200" lvl="0" marL="457200" rtl="0" algn="l">
              <a:spcBef>
                <a:spcPts val="0"/>
              </a:spcBef>
              <a:spcAft>
                <a:spcPts val="0"/>
              </a:spcAft>
              <a:buSzPts val="1600"/>
              <a:buChar char="●"/>
            </a:pPr>
            <a:r>
              <a:rPr lang="en" sz="1600"/>
              <a:t>Decoder network is trained  for inverting VGG features to the original image.</a:t>
            </a:r>
            <a:endParaRPr sz="1600"/>
          </a:p>
          <a:p>
            <a:pPr indent="-330200" lvl="0" marL="457200" rtl="0" algn="l">
              <a:spcBef>
                <a:spcPts val="0"/>
              </a:spcBef>
              <a:spcAft>
                <a:spcPts val="0"/>
              </a:spcAft>
              <a:buSzPts val="1600"/>
              <a:buChar char="●"/>
            </a:pPr>
            <a:r>
              <a:rPr lang="en" sz="1600"/>
              <a:t>Designed as being symmetrical to  VGG-19 network (up to Relu_X_1 layer), with the nearest neighbor upsampling layer used for enlarging feature maps.</a:t>
            </a:r>
            <a:endParaRPr sz="1600"/>
          </a:p>
          <a:p>
            <a:pPr indent="-330200" lvl="0" marL="457200" rtl="0" algn="l">
              <a:spcBef>
                <a:spcPts val="0"/>
              </a:spcBef>
              <a:spcAft>
                <a:spcPts val="0"/>
              </a:spcAft>
              <a:buSzPts val="1600"/>
              <a:buChar char="●"/>
            </a:pPr>
            <a:r>
              <a:rPr lang="en" sz="1600"/>
              <a:t>Pixel reconstruction loss and feature loss are employed for reconstructing an input image.</a:t>
            </a:r>
            <a:endParaRPr sz="1600"/>
          </a:p>
          <a:p>
            <a:pPr indent="0" lvl="0" marL="0" rtl="0" algn="l">
              <a:spcBef>
                <a:spcPts val="1200"/>
              </a:spcBef>
              <a:spcAft>
                <a:spcPts val="1200"/>
              </a:spcAft>
              <a:buNone/>
            </a:pPr>
            <a:r>
              <a:t/>
            </a:r>
            <a:endParaRPr sz="1600"/>
          </a:p>
        </p:txBody>
      </p:sp>
      <p:pic>
        <p:nvPicPr>
          <p:cNvPr id="142" name="Google Shape;142;p23"/>
          <p:cNvPicPr preferRelativeResize="0"/>
          <p:nvPr/>
        </p:nvPicPr>
        <p:blipFill>
          <a:blip r:embed="rId3">
            <a:alphaModFix/>
          </a:blip>
          <a:stretch>
            <a:fillRect/>
          </a:stretch>
        </p:blipFill>
        <p:spPr>
          <a:xfrm>
            <a:off x="1053888" y="3242925"/>
            <a:ext cx="7036237" cy="613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4"/>
          <p:cNvSpPr txBox="1"/>
          <p:nvPr>
            <p:ph type="title"/>
          </p:nvPr>
        </p:nvSpPr>
        <p:spPr>
          <a:xfrm>
            <a:off x="614550" y="4240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Feature Transforms</a:t>
            </a:r>
            <a:endParaRPr>
              <a:solidFill>
                <a:schemeClr val="dk1"/>
              </a:solidFill>
            </a:endParaRPr>
          </a:p>
        </p:txBody>
      </p:sp>
      <p:sp>
        <p:nvSpPr>
          <p:cNvPr id="148" name="Google Shape;148;p24"/>
          <p:cNvSpPr txBox="1"/>
          <p:nvPr>
            <p:ph idx="1" type="body"/>
          </p:nvPr>
        </p:nvSpPr>
        <p:spPr>
          <a:xfrm>
            <a:off x="850650" y="1678875"/>
            <a:ext cx="7442700" cy="31536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600"/>
          </a:p>
          <a:p>
            <a:pPr indent="0" lvl="0" marL="0" rtl="0" algn="l">
              <a:spcBef>
                <a:spcPts val="1200"/>
              </a:spcBef>
              <a:spcAft>
                <a:spcPts val="1200"/>
              </a:spcAft>
              <a:buNone/>
            </a:pPr>
            <a:r>
              <a:t/>
            </a:r>
            <a:endParaRPr sz="1600"/>
          </a:p>
        </p:txBody>
      </p:sp>
      <p:sp>
        <p:nvSpPr>
          <p:cNvPr id="149" name="Google Shape;149;p24"/>
          <p:cNvSpPr txBox="1"/>
          <p:nvPr>
            <p:ph idx="1" type="body"/>
          </p:nvPr>
        </p:nvSpPr>
        <p:spPr>
          <a:xfrm>
            <a:off x="454225" y="2003950"/>
            <a:ext cx="7949100" cy="26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rPr>
              <a:t> Whitening Transform</a:t>
            </a:r>
            <a:endParaRPr b="1" sz="1600">
              <a:solidFill>
                <a:schemeClr val="dk1"/>
              </a:solidFill>
            </a:endParaRPr>
          </a:p>
          <a:p>
            <a:pPr indent="0" lvl="0" marL="457200" rtl="0" algn="l">
              <a:spcBef>
                <a:spcPts val="1600"/>
              </a:spcBef>
              <a:spcAft>
                <a:spcPts val="0"/>
              </a:spcAft>
              <a:buNone/>
            </a:pPr>
            <a:r>
              <a:rPr lang="en"/>
              <a:t>Where D</a:t>
            </a:r>
            <a:r>
              <a:rPr baseline="-25000" lang="en"/>
              <a:t>c</a:t>
            </a:r>
            <a:r>
              <a:rPr lang="en"/>
              <a:t> is the diagonal matrix with the eigenvalues of the covariance matrix </a:t>
            </a:r>
            <a:endParaRPr/>
          </a:p>
          <a:p>
            <a:pPr indent="0" lvl="0" marL="457200" rtl="0" algn="l">
              <a:spcBef>
                <a:spcPts val="1200"/>
              </a:spcBef>
              <a:spcAft>
                <a:spcPts val="0"/>
              </a:spcAft>
              <a:buNone/>
            </a:pPr>
            <a:r>
              <a:rPr lang="en"/>
              <a:t>and E</a:t>
            </a:r>
            <a:r>
              <a:rPr baseline="-25000" lang="en"/>
              <a:t>c</a:t>
            </a:r>
            <a:r>
              <a:rPr lang="en"/>
              <a:t> is the corresponding orthogonal matrix of eigenvectors, satisfying </a:t>
            </a:r>
            <a:endParaRPr b="1" sz="1600">
              <a:solidFill>
                <a:schemeClr val="dk1"/>
              </a:solidFill>
            </a:endParaRPr>
          </a:p>
          <a:p>
            <a:pPr indent="0" lvl="0" marL="0" rtl="0" algn="l">
              <a:spcBef>
                <a:spcPts val="1200"/>
              </a:spcBef>
              <a:spcAft>
                <a:spcPts val="0"/>
              </a:spcAft>
              <a:buNone/>
            </a:pPr>
            <a:r>
              <a:rPr b="1" lang="en" sz="1600">
                <a:solidFill>
                  <a:schemeClr val="dk1"/>
                </a:solidFill>
              </a:rPr>
              <a:t> Coloring Transform</a:t>
            </a:r>
            <a:endParaRPr b="1" sz="1600">
              <a:solidFill>
                <a:schemeClr val="dk1"/>
              </a:solidFill>
            </a:endParaRPr>
          </a:p>
          <a:p>
            <a:pPr indent="0" lvl="0" marL="457200" rtl="0" algn="l">
              <a:spcBef>
                <a:spcPts val="1600"/>
              </a:spcBef>
              <a:spcAft>
                <a:spcPts val="0"/>
              </a:spcAft>
              <a:buNone/>
            </a:pPr>
            <a:r>
              <a:rPr lang="en"/>
              <a:t>Where D</a:t>
            </a:r>
            <a:r>
              <a:rPr baseline="-25000" lang="en"/>
              <a:t>s</a:t>
            </a:r>
            <a:r>
              <a:rPr lang="en"/>
              <a:t> and E</a:t>
            </a:r>
            <a:r>
              <a:rPr baseline="-25000" lang="en"/>
              <a:t>s</a:t>
            </a:r>
            <a:r>
              <a:rPr lang="en"/>
              <a:t> are calculated in same manner as above.</a:t>
            </a:r>
            <a:endParaRPr/>
          </a:p>
          <a:p>
            <a:pPr indent="0" lvl="0" marL="457200" rtl="0" algn="l">
              <a:spcBef>
                <a:spcPts val="1200"/>
              </a:spcBef>
              <a:spcAft>
                <a:spcPts val="1200"/>
              </a:spcAft>
              <a:buClr>
                <a:schemeClr val="dk2"/>
              </a:buClr>
              <a:buSzPts val="1100"/>
              <a:buFont typeface="Arial"/>
              <a:buNone/>
            </a:pPr>
            <a:r>
              <a:t/>
            </a:r>
            <a:endParaRPr/>
          </a:p>
        </p:txBody>
      </p:sp>
      <p:pic>
        <p:nvPicPr>
          <p:cNvPr id="150" name="Google Shape;150;p24"/>
          <p:cNvPicPr preferRelativeResize="0"/>
          <p:nvPr/>
        </p:nvPicPr>
        <p:blipFill>
          <a:blip r:embed="rId3">
            <a:alphaModFix/>
          </a:blip>
          <a:stretch>
            <a:fillRect/>
          </a:stretch>
        </p:blipFill>
        <p:spPr>
          <a:xfrm>
            <a:off x="3035025" y="2003938"/>
            <a:ext cx="2317500" cy="443975"/>
          </a:xfrm>
          <a:prstGeom prst="rect">
            <a:avLst/>
          </a:prstGeom>
          <a:noFill/>
          <a:ln>
            <a:noFill/>
          </a:ln>
        </p:spPr>
      </p:pic>
      <p:sp>
        <p:nvSpPr>
          <p:cNvPr id="151" name="Google Shape;151;p24"/>
          <p:cNvSpPr txBox="1"/>
          <p:nvPr/>
        </p:nvSpPr>
        <p:spPr>
          <a:xfrm>
            <a:off x="614550" y="1098050"/>
            <a:ext cx="8309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Extract vectorized VGG features maps f</a:t>
            </a:r>
            <a:r>
              <a:rPr baseline="-25000" lang="en">
                <a:latin typeface="Lato"/>
                <a:ea typeface="Lato"/>
                <a:cs typeface="Lato"/>
                <a:sym typeface="Lato"/>
              </a:rPr>
              <a:t>c</a:t>
            </a:r>
            <a:r>
              <a:rPr lang="en">
                <a:latin typeface="Lato"/>
                <a:ea typeface="Lato"/>
                <a:cs typeface="Lato"/>
                <a:sym typeface="Lato"/>
              </a:rPr>
              <a:t> and f</a:t>
            </a:r>
            <a:r>
              <a:rPr baseline="-25000" lang="en">
                <a:latin typeface="Lato"/>
                <a:ea typeface="Lato"/>
                <a:cs typeface="Lato"/>
                <a:sym typeface="Lato"/>
              </a:rPr>
              <a:t>s</a:t>
            </a:r>
            <a:r>
              <a:rPr lang="en">
                <a:latin typeface="Lato"/>
                <a:ea typeface="Lato"/>
                <a:cs typeface="Lato"/>
                <a:sym typeface="Lato"/>
              </a:rPr>
              <a:t> from content image and style image respectively.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Then we apply Whitening and coloring transforms as follows: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pic>
        <p:nvPicPr>
          <p:cNvPr id="152" name="Google Shape;152;p24"/>
          <p:cNvPicPr preferRelativeResize="0"/>
          <p:nvPr/>
        </p:nvPicPr>
        <p:blipFill>
          <a:blip r:embed="rId4">
            <a:alphaModFix/>
          </a:blip>
          <a:stretch>
            <a:fillRect/>
          </a:stretch>
        </p:blipFill>
        <p:spPr>
          <a:xfrm>
            <a:off x="7117350" y="2571750"/>
            <a:ext cx="1148400" cy="271150"/>
          </a:xfrm>
          <a:prstGeom prst="rect">
            <a:avLst/>
          </a:prstGeom>
          <a:noFill/>
          <a:ln>
            <a:noFill/>
          </a:ln>
        </p:spPr>
      </p:pic>
      <p:pic>
        <p:nvPicPr>
          <p:cNvPr id="153" name="Google Shape;153;p24"/>
          <p:cNvPicPr preferRelativeResize="0"/>
          <p:nvPr/>
        </p:nvPicPr>
        <p:blipFill>
          <a:blip r:embed="rId5">
            <a:alphaModFix/>
          </a:blip>
          <a:stretch>
            <a:fillRect/>
          </a:stretch>
        </p:blipFill>
        <p:spPr>
          <a:xfrm>
            <a:off x="6667000" y="2960425"/>
            <a:ext cx="1514700" cy="271150"/>
          </a:xfrm>
          <a:prstGeom prst="rect">
            <a:avLst/>
          </a:prstGeom>
          <a:noFill/>
          <a:ln>
            <a:noFill/>
          </a:ln>
        </p:spPr>
      </p:pic>
      <p:pic>
        <p:nvPicPr>
          <p:cNvPr id="154" name="Google Shape;154;p24"/>
          <p:cNvPicPr preferRelativeResize="0"/>
          <p:nvPr/>
        </p:nvPicPr>
        <p:blipFill>
          <a:blip r:embed="rId6">
            <a:alphaModFix/>
          </a:blip>
          <a:stretch>
            <a:fillRect/>
          </a:stretch>
        </p:blipFill>
        <p:spPr>
          <a:xfrm>
            <a:off x="2918725" y="3318024"/>
            <a:ext cx="2018958" cy="443975"/>
          </a:xfrm>
          <a:prstGeom prst="rect">
            <a:avLst/>
          </a:prstGeom>
          <a:noFill/>
          <a:ln>
            <a:noFill/>
          </a:ln>
        </p:spPr>
      </p:pic>
      <p:pic>
        <p:nvPicPr>
          <p:cNvPr id="155" name="Google Shape;155;p24"/>
          <p:cNvPicPr preferRelativeResize="0"/>
          <p:nvPr/>
        </p:nvPicPr>
        <p:blipFill rotWithShape="1">
          <a:blip r:embed="rId7">
            <a:alphaModFix/>
          </a:blip>
          <a:srcRect b="0" l="4214" r="0" t="14251"/>
          <a:stretch/>
        </p:blipFill>
        <p:spPr>
          <a:xfrm>
            <a:off x="2536450" y="4253475"/>
            <a:ext cx="1450800" cy="351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